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7"/>
  </p:notesMasterIdLst>
  <p:sldIdLst>
    <p:sldId id="257" r:id="rId2"/>
    <p:sldId id="360" r:id="rId3"/>
    <p:sldId id="383" r:id="rId4"/>
    <p:sldId id="371" r:id="rId5"/>
    <p:sldId id="365" r:id="rId6"/>
    <p:sldId id="375" r:id="rId7"/>
    <p:sldId id="379" r:id="rId8"/>
    <p:sldId id="384" r:id="rId9"/>
    <p:sldId id="367" r:id="rId10"/>
    <p:sldId id="380" r:id="rId11"/>
    <p:sldId id="354" r:id="rId12"/>
    <p:sldId id="368" r:id="rId13"/>
    <p:sldId id="378" r:id="rId14"/>
    <p:sldId id="381" r:id="rId15"/>
    <p:sldId id="382" r:id="rId16"/>
  </p:sldIdLst>
  <p:sldSz cx="12192000" cy="6858000"/>
  <p:notesSz cx="6858000" cy="9144000"/>
  <p:embeddedFontLst>
    <p:embeddedFont>
      <p:font typeface="Fredoka One" panose="020B0604020202020204" charset="0"/>
      <p:regular r:id="rId18"/>
    </p:embeddedFont>
    <p:embeddedFont>
      <p:font typeface="Quicksand" panose="020B0604020202020204" charset="0"/>
      <p:regular r:id="rId19"/>
    </p:embeddedFont>
    <p:embeddedFont>
      <p:font typeface="Calibri Light" panose="020F0302020204030204" pitchFamily="34" charset="0"/>
      <p:regular r:id="rId20"/>
      <p:italic r:id="rId21"/>
    </p:embeddedFont>
    <p:embeddedFont>
      <p:font typeface="Calibri" panose="020F050202020403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UCKINGHAM Matt" initials="BM" lastIdx="1" clrIdx="0">
    <p:extLst>
      <p:ext uri="{19B8F6BF-5375-455C-9EA6-DF929625EA0E}">
        <p15:presenceInfo xmlns:p15="http://schemas.microsoft.com/office/powerpoint/2012/main" userId="S::mjb5@staff.staffs.ac.uk::edfdff58-c6de-48a6-b910-0f55ebff5ba8" providerId="AD"/>
      </p:ext>
    </p:extLst>
  </p:cmAuthor>
  <p:cmAuthor id="2" name="Hannah Marubbi" initials="HM" lastIdx="6" clrIdx="1">
    <p:extLst>
      <p:ext uri="{19B8F6BF-5375-455C-9EA6-DF929625EA0E}">
        <p15:presenceInfo xmlns:p15="http://schemas.microsoft.com/office/powerpoint/2012/main" userId="S-1-5-21-1486970568-3785589942-1667704583-35786" providerId="AD"/>
      </p:ext>
    </p:extLst>
  </p:cmAuthor>
  <p:cmAuthor id="3" name="Jillian Howe" initials="JH" lastIdx="1" clrIdx="2">
    <p:extLst>
      <p:ext uri="{19B8F6BF-5375-455C-9EA6-DF929625EA0E}">
        <p15:presenceInfo xmlns:p15="http://schemas.microsoft.com/office/powerpoint/2012/main" userId="S-1-5-21-1486970568-3785589942-1667704583-366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643"/>
    <a:srgbClr val="FFD966"/>
    <a:srgbClr val="4E6A84"/>
    <a:srgbClr val="DEE6F2"/>
    <a:srgbClr val="FFF1C5"/>
    <a:srgbClr val="9FB7DB"/>
    <a:srgbClr val="FFFFFF"/>
    <a:srgbClr val="DD3B1C"/>
    <a:srgbClr val="7B5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75" autoAdjust="0"/>
    <p:restoredTop sz="93194" autoAdjust="0"/>
  </p:normalViewPr>
  <p:slideViewPr>
    <p:cSldViewPr snapToGrid="0" snapToObjects="1">
      <p:cViewPr varScale="1">
        <p:scale>
          <a:sx n="69" d="100"/>
          <a:sy n="69" d="100"/>
        </p:scale>
        <p:origin x="536"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FF550-6CCC-6D42-8C55-16A967EC6B42}" type="datetimeFigureOut">
              <a:rPr lang="en-US" smtClean="0"/>
              <a:t>1/21/2025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8D0B7-899F-5F4F-9C5B-B2EB92D1A925}" type="slidenum">
              <a:rPr lang="en-US" smtClean="0"/>
              <a:t>‹#›</a:t>
            </a:fld>
            <a:endParaRPr lang="en-US"/>
          </a:p>
        </p:txBody>
      </p:sp>
    </p:spTree>
    <p:extLst>
      <p:ext uri="{BB962C8B-B14F-4D97-AF65-F5344CB8AC3E}">
        <p14:creationId xmlns:p14="http://schemas.microsoft.com/office/powerpoint/2010/main" val="273526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a:t>
            </a:fld>
            <a:endParaRPr lang="en-US"/>
          </a:p>
        </p:txBody>
      </p:sp>
    </p:spTree>
    <p:extLst>
      <p:ext uri="{BB962C8B-B14F-4D97-AF65-F5344CB8AC3E}">
        <p14:creationId xmlns:p14="http://schemas.microsoft.com/office/powerpoint/2010/main" val="1503073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10</a:t>
            </a:fld>
            <a:endParaRPr lang="en-US"/>
          </a:p>
        </p:txBody>
      </p:sp>
    </p:spTree>
    <p:extLst>
      <p:ext uri="{BB962C8B-B14F-4D97-AF65-F5344CB8AC3E}">
        <p14:creationId xmlns:p14="http://schemas.microsoft.com/office/powerpoint/2010/main" val="2856495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11</a:t>
            </a:fld>
            <a:endParaRPr lang="en-US"/>
          </a:p>
        </p:txBody>
      </p:sp>
    </p:spTree>
    <p:extLst>
      <p:ext uri="{BB962C8B-B14F-4D97-AF65-F5344CB8AC3E}">
        <p14:creationId xmlns:p14="http://schemas.microsoft.com/office/powerpoint/2010/main" val="3419042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12</a:t>
            </a:fld>
            <a:endParaRPr lang="en-US"/>
          </a:p>
        </p:txBody>
      </p:sp>
    </p:spTree>
    <p:extLst>
      <p:ext uri="{BB962C8B-B14F-4D97-AF65-F5344CB8AC3E}">
        <p14:creationId xmlns:p14="http://schemas.microsoft.com/office/powerpoint/2010/main" val="3179960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13</a:t>
            </a:fld>
            <a:endParaRPr lang="en-US"/>
          </a:p>
        </p:txBody>
      </p:sp>
    </p:spTree>
    <p:extLst>
      <p:ext uri="{BB962C8B-B14F-4D97-AF65-F5344CB8AC3E}">
        <p14:creationId xmlns:p14="http://schemas.microsoft.com/office/powerpoint/2010/main" val="2186799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14</a:t>
            </a:fld>
            <a:endParaRPr lang="en-US"/>
          </a:p>
        </p:txBody>
      </p:sp>
    </p:spTree>
    <p:extLst>
      <p:ext uri="{BB962C8B-B14F-4D97-AF65-F5344CB8AC3E}">
        <p14:creationId xmlns:p14="http://schemas.microsoft.com/office/powerpoint/2010/main" val="1858363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15</a:t>
            </a:fld>
            <a:endParaRPr lang="en-US"/>
          </a:p>
        </p:txBody>
      </p:sp>
    </p:spTree>
    <p:extLst>
      <p:ext uri="{BB962C8B-B14F-4D97-AF65-F5344CB8AC3E}">
        <p14:creationId xmlns:p14="http://schemas.microsoft.com/office/powerpoint/2010/main" val="1924708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2</a:t>
            </a:fld>
            <a:endParaRPr lang="en-US"/>
          </a:p>
        </p:txBody>
      </p:sp>
    </p:spTree>
    <p:extLst>
      <p:ext uri="{BB962C8B-B14F-4D97-AF65-F5344CB8AC3E}">
        <p14:creationId xmlns:p14="http://schemas.microsoft.com/office/powerpoint/2010/main" val="3086138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3</a:t>
            </a:fld>
            <a:endParaRPr lang="en-US"/>
          </a:p>
        </p:txBody>
      </p:sp>
    </p:spTree>
    <p:extLst>
      <p:ext uri="{BB962C8B-B14F-4D97-AF65-F5344CB8AC3E}">
        <p14:creationId xmlns:p14="http://schemas.microsoft.com/office/powerpoint/2010/main" val="4145295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4</a:t>
            </a:fld>
            <a:endParaRPr lang="en-US"/>
          </a:p>
        </p:txBody>
      </p:sp>
    </p:spTree>
    <p:extLst>
      <p:ext uri="{BB962C8B-B14F-4D97-AF65-F5344CB8AC3E}">
        <p14:creationId xmlns:p14="http://schemas.microsoft.com/office/powerpoint/2010/main" val="415902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5</a:t>
            </a:fld>
            <a:endParaRPr lang="en-US"/>
          </a:p>
        </p:txBody>
      </p:sp>
    </p:spTree>
    <p:extLst>
      <p:ext uri="{BB962C8B-B14F-4D97-AF65-F5344CB8AC3E}">
        <p14:creationId xmlns:p14="http://schemas.microsoft.com/office/powerpoint/2010/main" val="1981753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6</a:t>
            </a:fld>
            <a:endParaRPr lang="en-US"/>
          </a:p>
        </p:txBody>
      </p:sp>
    </p:spTree>
    <p:extLst>
      <p:ext uri="{BB962C8B-B14F-4D97-AF65-F5344CB8AC3E}">
        <p14:creationId xmlns:p14="http://schemas.microsoft.com/office/powerpoint/2010/main" val="610125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7</a:t>
            </a:fld>
            <a:endParaRPr lang="en-US"/>
          </a:p>
        </p:txBody>
      </p:sp>
    </p:spTree>
    <p:extLst>
      <p:ext uri="{BB962C8B-B14F-4D97-AF65-F5344CB8AC3E}">
        <p14:creationId xmlns:p14="http://schemas.microsoft.com/office/powerpoint/2010/main" val="3279555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8</a:t>
            </a:fld>
            <a:endParaRPr lang="en-US"/>
          </a:p>
        </p:txBody>
      </p:sp>
    </p:spTree>
    <p:extLst>
      <p:ext uri="{BB962C8B-B14F-4D97-AF65-F5344CB8AC3E}">
        <p14:creationId xmlns:p14="http://schemas.microsoft.com/office/powerpoint/2010/main" val="2104085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9</a:t>
            </a:fld>
            <a:endParaRPr lang="en-US"/>
          </a:p>
        </p:txBody>
      </p:sp>
    </p:spTree>
    <p:extLst>
      <p:ext uri="{BB962C8B-B14F-4D97-AF65-F5344CB8AC3E}">
        <p14:creationId xmlns:p14="http://schemas.microsoft.com/office/powerpoint/2010/main" val="3676495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BE843-8CC2-CC4F-8B30-1B57D83C59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AC9E2C1-7E0F-0545-B06C-C8D1AAB659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B995891-1207-0149-AB2F-B433CDC38C64}"/>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DDB1A014-4D67-5242-A30C-BE48B9A5D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E42268-13D6-6F40-AC51-5ABB43FE964D}"/>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817144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62CF-D45B-9141-B20E-4C176C3D8B8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50F889-84B9-B34F-A9DE-599A26AD4E3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360DC8-44EC-E647-A33C-ED94514F820E}"/>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00102055-1679-514A-AFAB-494C0C5A7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0B6BBB-621E-7146-9C17-C09BD6D79960}"/>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630294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5EC239-7AEA-D941-954C-B89A3BFED77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6C08AB-D41E-1140-93BF-DE8BE54765F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DB857C-F586-E94B-9C4E-05E9844A87A0}"/>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7B4C7182-D204-F84C-BBAB-83F96D79EE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549006-6A51-A243-8B5D-572D3E269AEA}"/>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8043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ADD3-F3E5-A543-8132-09054602F01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8A0AFF9-638D-3D43-B4BB-CA9A21CB3F3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593F06A-4538-BC4F-8EB9-8BFE743664DA}"/>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9A03514E-9AD8-CB44-8EC6-0390B6DD8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0D8B0-78FC-ED4A-9D1C-8E421FD541C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43869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FB722-53B2-5A4D-A7FE-E5464CF836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1BD2D9D-7503-F049-8B0C-EA9A69AABA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88860D-7905-D74E-B613-F77DE6EBFD67}"/>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46A7F172-1552-E746-B533-20CC363EB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90920-12A4-D349-8329-D93511D856B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439373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A9E9-14C6-4A4F-A0F8-155A1757F38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4151EC3-936B-A14F-B07E-670A572E64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2F71331-D2EE-EB42-A255-67F3F6EC4F6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327E606-5536-594A-98F5-B8E1D0CEE318}"/>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6" name="Footer Placeholder 5">
            <a:extLst>
              <a:ext uri="{FF2B5EF4-FFF2-40B4-BE49-F238E27FC236}">
                <a16:creationId xmlns:a16="http://schemas.microsoft.com/office/drawing/2014/main" id="{8A92028E-01B8-1644-BB97-1B97B3D9E8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927062-9634-574A-9DD2-21E101B0690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59977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AA955-215A-0B41-BCEC-274011D8F2C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00B5751-666F-ED43-9B27-5CADAD768E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67C4E86-F47C-124F-9345-484B0A98678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438D237-1D8E-4644-8357-E6208A06F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2C66BB6-B5AA-B148-9427-6ADE5BECE19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54BF301-6C4A-E540-9238-EC7FC6CCDE06}"/>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8" name="Footer Placeholder 7">
            <a:extLst>
              <a:ext uri="{FF2B5EF4-FFF2-40B4-BE49-F238E27FC236}">
                <a16:creationId xmlns:a16="http://schemas.microsoft.com/office/drawing/2014/main" id="{19959486-E59F-7144-AB9F-A943001722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3002D8-54C0-3044-A2F2-61B8AF49D8D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92939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5CEEB-1DC0-7D49-8639-1DED863DD1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828613E-120D-EA40-9D12-B9D6B3EBBBD8}"/>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4" name="Footer Placeholder 3">
            <a:extLst>
              <a:ext uri="{FF2B5EF4-FFF2-40B4-BE49-F238E27FC236}">
                <a16:creationId xmlns:a16="http://schemas.microsoft.com/office/drawing/2014/main" id="{4DAAA77B-3049-8041-A091-6515307A00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4B1FFF-0243-5142-8F33-A35ED74A07CC}"/>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64338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D47DD-70A1-7F4D-B8FC-DF762B8111B4}"/>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3" name="Footer Placeholder 2">
            <a:extLst>
              <a:ext uri="{FF2B5EF4-FFF2-40B4-BE49-F238E27FC236}">
                <a16:creationId xmlns:a16="http://schemas.microsoft.com/office/drawing/2014/main" id="{06FE9C60-CDD3-6D44-B2C7-BD6F3FDC32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B01A74-2F62-7A47-B900-F7D6FDF4ACE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71610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A6FE-B4DB-CE43-904D-9254465AD79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FDCDEC1-2FB5-234D-AA43-B5F3EF2A02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EE31C37-ACE6-7948-99E6-D74FDB6CF2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2639E47-F9F6-5143-9C5D-91508CBD0526}"/>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6" name="Footer Placeholder 5">
            <a:extLst>
              <a:ext uri="{FF2B5EF4-FFF2-40B4-BE49-F238E27FC236}">
                <a16:creationId xmlns:a16="http://schemas.microsoft.com/office/drawing/2014/main" id="{E846CB3A-646A-8244-868D-23A35A53B6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BFE8DA-4D6C-B14B-B2D1-2F868B7B5AB3}"/>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73596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26E6C-924A-1145-A69A-4246AD71E9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9221A70-173E-654C-AFAD-93EEE974C7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E2C597-4520-B049-A7D5-1C9F0E65A9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408F87-DE71-7342-8104-10AAE8F2D446}"/>
              </a:ext>
            </a:extLst>
          </p:cNvPr>
          <p:cNvSpPr>
            <a:spLocks noGrp="1"/>
          </p:cNvSpPr>
          <p:nvPr>
            <p:ph type="dt" sz="half" idx="10"/>
          </p:nvPr>
        </p:nvSpPr>
        <p:spPr/>
        <p:txBody>
          <a:bodyPr/>
          <a:lstStyle/>
          <a:p>
            <a:fld id="{411027BB-4C9B-DF4D-AFC7-7222272056AA}" type="datetimeFigureOut">
              <a:rPr lang="en-US" smtClean="0"/>
              <a:t>1/21/2025</a:t>
            </a:fld>
            <a:endParaRPr lang="en-US"/>
          </a:p>
        </p:txBody>
      </p:sp>
      <p:sp>
        <p:nvSpPr>
          <p:cNvPr id="6" name="Footer Placeholder 5">
            <a:extLst>
              <a:ext uri="{FF2B5EF4-FFF2-40B4-BE49-F238E27FC236}">
                <a16:creationId xmlns:a16="http://schemas.microsoft.com/office/drawing/2014/main" id="{572871ED-A3C1-024B-BF16-B9D3F308A5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767F34-786B-BC4F-BEAA-CE7FE79E549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38098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6EB7D3-6EF6-644B-A910-D8272C6D49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E7C7908-C676-4C49-9A97-6AC391DB2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18C515-4A98-5D4E-8399-67632AC3F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027BB-4C9B-DF4D-AFC7-7222272056AA}" type="datetimeFigureOut">
              <a:rPr lang="en-US" smtClean="0"/>
              <a:t>1/21/2025</a:t>
            </a:fld>
            <a:endParaRPr lang="en-US"/>
          </a:p>
        </p:txBody>
      </p:sp>
      <p:sp>
        <p:nvSpPr>
          <p:cNvPr id="5" name="Footer Placeholder 4">
            <a:extLst>
              <a:ext uri="{FF2B5EF4-FFF2-40B4-BE49-F238E27FC236}">
                <a16:creationId xmlns:a16="http://schemas.microsoft.com/office/drawing/2014/main" id="{744BB7C0-FAE0-304C-8E0D-9BB9948748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B63FB6-555A-F24F-94BB-E5DEBE89F3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D4EAB-2CC0-BE44-BE24-FA9E334CB4D2}" type="slidenum">
              <a:rPr lang="en-US" smtClean="0"/>
              <a:t>‹#›</a:t>
            </a:fld>
            <a:endParaRPr lang="en-US"/>
          </a:p>
        </p:txBody>
      </p:sp>
    </p:spTree>
    <p:extLst>
      <p:ext uri="{BB962C8B-B14F-4D97-AF65-F5344CB8AC3E}">
        <p14:creationId xmlns:p14="http://schemas.microsoft.com/office/powerpoint/2010/main" val="229384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image" Target="../media/image2.svg"/><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8" Type="http://schemas.openxmlformats.org/officeDocument/2006/relationships/image" Target="../media/image110.svg"/><Relationship Id="rId13" Type="http://schemas.microsoft.com/office/2007/relationships/hdphoto" Target="../media/hdphoto2.wdp"/><Relationship Id="rId3" Type="http://schemas.openxmlformats.org/officeDocument/2006/relationships/image" Target="../media/image7.emf"/><Relationship Id="rId12"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11"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26.png"/><Relationship Id="rId9"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microsoft.com/office/2007/relationships/hdphoto" Target="../media/hdphoto7.wdp"/></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7.emf"/><Relationship Id="rId7"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7.emf"/><Relationship Id="rId12" Type="http://schemas.microsoft.com/office/2007/relationships/hdphoto" Target="../media/hdphoto2.wdp"/><Relationship Id="rId2" Type="http://schemas.openxmlformats.org/officeDocument/2006/relationships/notesSlide" Target="../notesSlides/notesSlide14.xml"/><Relationship Id="rId1" Type="http://schemas.openxmlformats.org/officeDocument/2006/relationships/slideLayout" Target="../slideLayouts/slideLayout1.xml"/><Relationship Id="rId11" Type="http://schemas.openxmlformats.org/officeDocument/2006/relationships/image" Target="../media/image6.png"/><Relationship Id="rId10" Type="http://schemas.microsoft.com/office/2007/relationships/hdphoto" Target="../media/hdphoto1.wdp"/><Relationship Id="rId4" Type="http://schemas.openxmlformats.org/officeDocument/2006/relationships/image" Target="../media/image26.png"/><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microsoft.com/office/2007/relationships/hdphoto" Target="../media/hdphoto7.wdp"/></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9.pn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7.emf"/><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7" Type="http://schemas.microsoft.com/office/2007/relationships/hdphoto" Target="../media/hdphoto5.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12" Type="http://schemas.microsoft.com/office/2007/relationships/hdphoto" Target="../media/hdphoto6.wdp"/><Relationship Id="rId2" Type="http://schemas.openxmlformats.org/officeDocument/2006/relationships/notesSlide" Target="../notesSlides/notesSlide9.xml"/><Relationship Id="rId1" Type="http://schemas.openxmlformats.org/officeDocument/2006/relationships/slideLayout" Target="../slideLayouts/slideLayout1.xml"/><Relationship Id="rId11" Type="http://schemas.openxmlformats.org/officeDocument/2006/relationships/image" Target="../media/image24.png"/><Relationship Id="rId10" Type="http://schemas.openxmlformats.org/officeDocument/2006/relationships/image" Target="../media/image23.jpeg"/><Relationship Id="rId4" Type="http://schemas.openxmlformats.org/officeDocument/2006/relationships/image" Target="../media/image22.png"/><Relationship Id="rId9"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EEB38C1D-44EF-5F42-98F9-5ACA34A4636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4008" y="3297682"/>
            <a:ext cx="12344400" cy="3632597"/>
          </a:xfrm>
          <a:prstGeom prst="rect">
            <a:avLst/>
          </a:prstGeom>
        </p:spPr>
      </p:pic>
      <p:sp>
        <p:nvSpPr>
          <p:cNvPr id="5" name="TextBox 4">
            <a:extLst>
              <a:ext uri="{FF2B5EF4-FFF2-40B4-BE49-F238E27FC236}">
                <a16:creationId xmlns:a16="http://schemas.microsoft.com/office/drawing/2014/main" id="{1DD5F41C-9AFF-5D40-9543-6B1C69EFF0AB}"/>
              </a:ext>
            </a:extLst>
          </p:cNvPr>
          <p:cNvSpPr txBox="1"/>
          <p:nvPr/>
        </p:nvSpPr>
        <p:spPr>
          <a:xfrm>
            <a:off x="3283200" y="382484"/>
            <a:ext cx="8376306" cy="1446550"/>
          </a:xfrm>
          <a:prstGeom prst="rect">
            <a:avLst/>
          </a:prstGeom>
          <a:noFill/>
        </p:spPr>
        <p:txBody>
          <a:bodyPr wrap="square" rtlCol="0">
            <a:spAutoFit/>
          </a:bodyPr>
          <a:lstStyle/>
          <a:p>
            <a:pPr algn="r"/>
            <a:r>
              <a:rPr lang="en-GB" sz="4800" b="1" dirty="0" smtClean="0">
                <a:solidFill>
                  <a:srgbClr val="4E6A84"/>
                </a:solidFill>
                <a:latin typeface="Fredoka One" panose="02000000000000000000" pitchFamily="2" charset="77"/>
              </a:rPr>
              <a:t>Plas Newydd - </a:t>
            </a:r>
          </a:p>
          <a:p>
            <a:pPr algn="r"/>
            <a:r>
              <a:rPr lang="en-GB" sz="4000" b="1" dirty="0" err="1" smtClean="0">
                <a:solidFill>
                  <a:srgbClr val="D78643"/>
                </a:solidFill>
                <a:latin typeface="Fredoka One" panose="02000000000000000000" pitchFamily="2" charset="77"/>
              </a:rPr>
              <a:t>Cartref</a:t>
            </a:r>
            <a:r>
              <a:rPr lang="en-GB" sz="4000" b="1" dirty="0" smtClean="0">
                <a:solidFill>
                  <a:srgbClr val="D78643"/>
                </a:solidFill>
                <a:latin typeface="Fredoka One" panose="02000000000000000000" pitchFamily="2" charset="77"/>
              </a:rPr>
              <a:t> </a:t>
            </a:r>
            <a:r>
              <a:rPr lang="en-GB" sz="4000" b="1" dirty="0">
                <a:solidFill>
                  <a:srgbClr val="D78643"/>
                </a:solidFill>
                <a:latin typeface="Fredoka One" panose="02000000000000000000" pitchFamily="2" charset="77"/>
              </a:rPr>
              <a:t>y </a:t>
            </a:r>
            <a:r>
              <a:rPr lang="en-GB" sz="4000" b="1" dirty="0" err="1">
                <a:solidFill>
                  <a:srgbClr val="D78643"/>
                </a:solidFill>
                <a:latin typeface="Fredoka One" panose="02000000000000000000" pitchFamily="2" charset="77"/>
              </a:rPr>
              <a:t>Merched</a:t>
            </a:r>
            <a:endParaRPr lang="en-GB" sz="4000" b="1" dirty="0" smtClean="0">
              <a:solidFill>
                <a:srgbClr val="D78643"/>
              </a:solidFill>
              <a:latin typeface="Fredoka One" panose="02000000000000000000" pitchFamily="2" charset="77"/>
            </a:endParaRPr>
          </a:p>
        </p:txBody>
      </p:sp>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36179" y="2074500"/>
            <a:ext cx="4785480" cy="4273617"/>
          </a:xfrm>
          <a:prstGeom prst="rect">
            <a:avLst/>
          </a:prstGeom>
        </p:spPr>
      </p:pic>
      <p:sp>
        <p:nvSpPr>
          <p:cNvPr id="6" name="Rectangle 5"/>
          <p:cNvSpPr/>
          <p:nvPr/>
        </p:nvSpPr>
        <p:spPr>
          <a:xfrm>
            <a:off x="6610676" y="2590878"/>
            <a:ext cx="3540778" cy="3416320"/>
          </a:xfrm>
          <a:prstGeom prst="rect">
            <a:avLst/>
          </a:prstGeom>
        </p:spPr>
        <p:txBody>
          <a:bodyPr wrap="square">
            <a:spAutoFit/>
          </a:bodyPr>
          <a:lstStyle/>
          <a:p>
            <a:pPr algn="ctr"/>
            <a:r>
              <a:rPr lang="en-GB" dirty="0" err="1">
                <a:solidFill>
                  <a:srgbClr val="4E6A84"/>
                </a:solidFill>
                <a:latin typeface="Fredoka One" panose="020B0604020202020204" charset="0"/>
              </a:rPr>
              <a:t>Merched</a:t>
            </a:r>
            <a:r>
              <a:rPr lang="en-GB" dirty="0">
                <a:solidFill>
                  <a:srgbClr val="4E6A84"/>
                </a:solidFill>
                <a:latin typeface="Fredoka One" panose="020B0604020202020204" charset="0"/>
              </a:rPr>
              <a:t> Llangollen </a:t>
            </a:r>
            <a:endParaRPr lang="en-GB" dirty="0" smtClean="0">
              <a:solidFill>
                <a:srgbClr val="4E6A84"/>
              </a:solidFill>
              <a:latin typeface="Fredoka One" panose="020B0604020202020204" charset="0"/>
            </a:endParaRPr>
          </a:p>
          <a:p>
            <a:pPr algn="ctr"/>
            <a:r>
              <a:rPr lang="en-GB" dirty="0" err="1" smtClean="0">
                <a:solidFill>
                  <a:srgbClr val="4E6A84"/>
                </a:solidFill>
                <a:latin typeface="Quicksand" panose="020B0604020202020204" charset="0"/>
              </a:rPr>
              <a:t>ydym</a:t>
            </a:r>
            <a:r>
              <a:rPr lang="en-GB" dirty="0" smtClean="0">
                <a:solidFill>
                  <a:srgbClr val="4E6A84"/>
                </a:solidFill>
                <a:latin typeface="Quicksand" panose="020B0604020202020204" charset="0"/>
              </a:rPr>
              <a:t> </a:t>
            </a:r>
            <a:r>
              <a:rPr lang="en-GB" dirty="0" err="1">
                <a:solidFill>
                  <a:srgbClr val="4E6A84"/>
                </a:solidFill>
                <a:latin typeface="Quicksand" panose="020B0604020202020204" charset="0"/>
              </a:rPr>
              <a:t>ni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1780, </a:t>
            </a:r>
            <a:r>
              <a:rPr lang="en-GB" dirty="0" err="1">
                <a:solidFill>
                  <a:srgbClr val="4E6A84"/>
                </a:solidFill>
                <a:latin typeface="Quicksand" panose="020B0604020202020204" charset="0"/>
              </a:rPr>
              <a:t>fe</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wnaethom</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symud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mewn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fwthyn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tywodfaen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syml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Llangollen. </a:t>
            </a:r>
            <a:r>
              <a:rPr lang="en-GB" dirty="0" err="1">
                <a:solidFill>
                  <a:srgbClr val="4E6A84"/>
                </a:solidFill>
                <a:latin typeface="Quicksand" panose="020B0604020202020204" charset="0"/>
              </a:rPr>
              <a:t>Dros</a:t>
            </a:r>
            <a:r>
              <a:rPr lang="en-GB" dirty="0">
                <a:solidFill>
                  <a:srgbClr val="4E6A84"/>
                </a:solidFill>
                <a:latin typeface="Quicksand" panose="020B0604020202020204" charset="0"/>
              </a:rPr>
              <a:t> y </a:t>
            </a:r>
            <a:r>
              <a:rPr lang="en-GB" dirty="0" err="1">
                <a:solidFill>
                  <a:srgbClr val="4E6A84"/>
                </a:solidFill>
                <a:latin typeface="Quicksand" panose="020B0604020202020204" charset="0"/>
              </a:rPr>
              <a:t>blynyddoedd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fe</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wnaethom</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drawsnewid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ein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cartref</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llwyr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gyda</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chasgliadau</a:t>
            </a:r>
            <a:r>
              <a:rPr lang="en-GB" dirty="0">
                <a:solidFill>
                  <a:srgbClr val="4E6A84"/>
                </a:solidFill>
                <a:latin typeface="Quicksand" panose="020B0604020202020204" charset="0"/>
              </a:rPr>
              <a:t> o </a:t>
            </a:r>
            <a:r>
              <a:rPr lang="en-GB" dirty="0" err="1">
                <a:solidFill>
                  <a:srgbClr val="4E6A84"/>
                </a:solidFill>
                <a:latin typeface="Quicksand" panose="020B0604020202020204" charset="0"/>
              </a:rPr>
              <a:t>gerfiadau</a:t>
            </a:r>
            <a:r>
              <a:rPr lang="en-GB" dirty="0">
                <a:solidFill>
                  <a:srgbClr val="4E6A84"/>
                </a:solidFill>
                <a:latin typeface="Quicksand" panose="020B0604020202020204" charset="0"/>
              </a:rPr>
              <a:t> a </a:t>
            </a:r>
            <a:r>
              <a:rPr lang="en-GB" dirty="0" err="1">
                <a:solidFill>
                  <a:srgbClr val="4E6A84"/>
                </a:solidFill>
                <a:latin typeface="Quicksand" panose="020B0604020202020204" charset="0"/>
              </a:rPr>
              <a:t>gwydr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lliw</a:t>
            </a:r>
            <a:r>
              <a:rPr lang="en-GB" dirty="0">
                <a:solidFill>
                  <a:srgbClr val="4E6A84"/>
                </a:solidFill>
                <a:latin typeface="Quicksand" panose="020B0604020202020204" charset="0"/>
              </a:rPr>
              <a:t>. </a:t>
            </a:r>
          </a:p>
          <a:p>
            <a:pPr algn="ctr"/>
            <a:r>
              <a:rPr lang="en-GB" b="1" dirty="0" err="1" smtClean="0">
                <a:solidFill>
                  <a:srgbClr val="4E6A84"/>
                </a:solidFill>
                <a:latin typeface="Quicksand" panose="020B0604020202020204" charset="0"/>
              </a:rPr>
              <a:t>Gadewch</a:t>
            </a:r>
            <a:r>
              <a:rPr lang="en-GB" b="1" dirty="0" smtClean="0">
                <a:solidFill>
                  <a:srgbClr val="4E6A84"/>
                </a:solidFill>
                <a:latin typeface="Quicksand" panose="020B0604020202020204" charset="0"/>
              </a:rPr>
              <a:t> </a:t>
            </a:r>
            <a:r>
              <a:rPr lang="en-GB" b="1" dirty="0" err="1">
                <a:solidFill>
                  <a:srgbClr val="4E6A84"/>
                </a:solidFill>
                <a:latin typeface="Quicksand" panose="020B0604020202020204" charset="0"/>
              </a:rPr>
              <a:t>i</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ni</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ddysgu</a:t>
            </a:r>
            <a:r>
              <a:rPr lang="en-GB" b="1" dirty="0">
                <a:solidFill>
                  <a:srgbClr val="4E6A84"/>
                </a:solidFill>
                <a:latin typeface="Quicksand" panose="020B0604020202020204" charset="0"/>
              </a:rPr>
              <a:t> </a:t>
            </a:r>
            <a:endParaRPr lang="en-GB" b="1" dirty="0" smtClean="0">
              <a:solidFill>
                <a:srgbClr val="4E6A84"/>
              </a:solidFill>
              <a:latin typeface="Quicksand" panose="020B0604020202020204" charset="0"/>
            </a:endParaRPr>
          </a:p>
          <a:p>
            <a:pPr algn="ctr"/>
            <a:r>
              <a:rPr lang="en-GB" b="1" dirty="0" err="1" smtClean="0">
                <a:solidFill>
                  <a:srgbClr val="4E6A84"/>
                </a:solidFill>
                <a:latin typeface="Quicksand" panose="020B0604020202020204" charset="0"/>
              </a:rPr>
              <a:t>mwy</a:t>
            </a:r>
            <a:r>
              <a:rPr lang="en-GB" b="1" dirty="0" smtClean="0">
                <a:solidFill>
                  <a:srgbClr val="4E6A84"/>
                </a:solidFill>
                <a:latin typeface="Quicksand" panose="020B0604020202020204" charset="0"/>
              </a:rPr>
              <a:t> </a:t>
            </a:r>
            <a:r>
              <a:rPr lang="en-GB" b="1" dirty="0">
                <a:solidFill>
                  <a:srgbClr val="4E6A84"/>
                </a:solidFill>
                <a:latin typeface="Quicksand" panose="020B0604020202020204" charset="0"/>
              </a:rPr>
              <a:t>am </a:t>
            </a:r>
            <a:r>
              <a:rPr lang="en-GB" b="1" dirty="0" err="1">
                <a:solidFill>
                  <a:srgbClr val="4E6A84"/>
                </a:solidFill>
                <a:latin typeface="Quicksand" panose="020B0604020202020204" charset="0"/>
              </a:rPr>
              <a:t>ein</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cartref</a:t>
            </a:r>
            <a:r>
              <a:rPr lang="en-GB" b="1" dirty="0">
                <a:solidFill>
                  <a:srgbClr val="4E6A84"/>
                </a:solidFill>
                <a:latin typeface="Quicksand" panose="020B0604020202020204" charset="0"/>
              </a:rPr>
              <a:t> </a:t>
            </a:r>
            <a:endParaRPr lang="en-GB" b="1" dirty="0" smtClean="0">
              <a:solidFill>
                <a:srgbClr val="4E6A84"/>
              </a:solidFill>
              <a:latin typeface="Quicksand" panose="020B0604020202020204" charset="0"/>
            </a:endParaRPr>
          </a:p>
          <a:p>
            <a:pPr algn="ctr"/>
            <a:r>
              <a:rPr lang="en-GB" b="1" dirty="0" err="1" smtClean="0">
                <a:solidFill>
                  <a:srgbClr val="4E6A84"/>
                </a:solidFill>
                <a:latin typeface="Quicksand" panose="020B0604020202020204" charset="0"/>
              </a:rPr>
              <a:t>arbennig</a:t>
            </a:r>
            <a:r>
              <a:rPr lang="en-GB" b="1" dirty="0">
                <a:solidFill>
                  <a:srgbClr val="4E6A84"/>
                </a:solidFill>
                <a:latin typeface="Quicksand" panose="020B0604020202020204" charset="0"/>
              </a:rPr>
              <a:t>!</a:t>
            </a:r>
          </a:p>
        </p:txBody>
      </p:sp>
      <p:pic>
        <p:nvPicPr>
          <p:cNvPr id="9"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666081" y="5284217"/>
            <a:ext cx="1373637" cy="1373637"/>
          </a:xfrm>
          <a:prstGeom prst="rect">
            <a:avLst/>
          </a:prstGeom>
        </p:spPr>
      </p:pic>
      <p:pic>
        <p:nvPicPr>
          <p:cNvPr id="15" name="Picture 1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59451" y="0"/>
            <a:ext cx="3297354" cy="2099861"/>
          </a:xfrm>
          <a:prstGeom prst="rect">
            <a:avLst/>
          </a:prstGeom>
        </p:spPr>
      </p:pic>
      <p:pic>
        <p:nvPicPr>
          <p:cNvPr id="16" name="Picture 15"/>
          <p:cNvPicPr>
            <a:picLocks noChangeAspect="1"/>
          </p:cNvPicPr>
          <p:nvPr/>
        </p:nvPicPr>
        <p:blipFill rotWithShape="1">
          <a:blip r:embed="rId8" cstate="email">
            <a:extLst>
              <a:ext uri="{BEBA8EAE-BF5A-486C-A8C5-ECC9F3942E4B}">
                <a14:imgProps xmlns:a14="http://schemas.microsoft.com/office/drawing/2010/main">
                  <a14:imgLayer r:embed="rId9">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3495057" y="893383"/>
            <a:ext cx="2971197" cy="7859609"/>
          </a:xfrm>
          <a:prstGeom prst="rect">
            <a:avLst/>
          </a:prstGeom>
        </p:spPr>
      </p:pic>
      <p:pic>
        <p:nvPicPr>
          <p:cNvPr id="17" name="Picture 16"/>
          <p:cNvPicPr>
            <a:picLocks noChangeAspect="1"/>
          </p:cNvPicPr>
          <p:nvPr/>
        </p:nvPicPr>
        <p:blipFill rotWithShape="1">
          <a:blip r:embed="rId10" cstate="email">
            <a:extLst>
              <a:ext uri="{BEBA8EAE-BF5A-486C-A8C5-ECC9F3942E4B}">
                <a14:imgProps xmlns:a14="http://schemas.microsoft.com/office/drawing/2010/main">
                  <a14:imgLayer r:embed="rId11">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762422" y="822687"/>
            <a:ext cx="2971197" cy="7859609"/>
          </a:xfrm>
          <a:prstGeom prst="rect">
            <a:avLst/>
          </a:prstGeom>
        </p:spPr>
      </p:pic>
    </p:spTree>
    <p:extLst>
      <p:ext uri="{BB962C8B-B14F-4D97-AF65-F5344CB8AC3E}">
        <p14:creationId xmlns:p14="http://schemas.microsoft.com/office/powerpoint/2010/main" val="369040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768272"/>
            <a:ext cx="12191999" cy="2108199"/>
          </a:xfrm>
          <a:prstGeom prst="rect">
            <a:avLst/>
          </a:prstGeom>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l="7416"/>
          <a:stretch/>
        </p:blipFill>
        <p:spPr>
          <a:xfrm>
            <a:off x="4969164" y="1314451"/>
            <a:ext cx="6544583" cy="4885984"/>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5320864" y="5939226"/>
            <a:ext cx="2972236"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a:t>
            </a:r>
            <a:r>
              <a:rPr lang="en-GB" sz="2000" dirty="0" err="1" smtClean="0">
                <a:solidFill>
                  <a:srgbClr val="4E6A84"/>
                </a:solidFill>
                <a:latin typeface="Fredoka One" panose="020B0604020202020204" charset="0"/>
              </a:rPr>
              <a:t>Heddiw</a:t>
            </a:r>
            <a:endParaRPr lang="en-GB" sz="2000" dirty="0">
              <a:solidFill>
                <a:srgbClr val="4E6A84"/>
              </a:solidFill>
              <a:latin typeface="Fredoka One" panose="020B0604020202020204" charset="0"/>
            </a:endParaRPr>
          </a:p>
        </p:txBody>
      </p:sp>
      <p:sp>
        <p:nvSpPr>
          <p:cNvPr id="7" name="Rectangle 6"/>
          <p:cNvSpPr/>
          <p:nvPr/>
        </p:nvSpPr>
        <p:spPr>
          <a:xfrm>
            <a:off x="694594" y="435853"/>
            <a:ext cx="9714787"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Golwg</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agosach</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ar</a:t>
            </a:r>
            <a:r>
              <a:rPr lang="en-GB" sz="4000" dirty="0">
                <a:solidFill>
                  <a:srgbClr val="4E6A84"/>
                </a:solidFill>
                <a:latin typeface="Fredoka One" panose="02000000000000000000" pitchFamily="2" charset="77"/>
              </a:rPr>
              <a:t> Blas Newydd</a:t>
            </a:r>
          </a:p>
        </p:txBody>
      </p:sp>
      <p:sp>
        <p:nvSpPr>
          <p:cNvPr id="8" name="Rectangle 7"/>
          <p:cNvSpPr/>
          <p:nvPr/>
        </p:nvSpPr>
        <p:spPr>
          <a:xfrm>
            <a:off x="635329" y="1551804"/>
            <a:ext cx="4047507" cy="3600986"/>
          </a:xfrm>
          <a:prstGeom prst="rect">
            <a:avLst/>
          </a:prstGeom>
        </p:spPr>
        <p:txBody>
          <a:bodyPr wrap="square">
            <a:spAutoFit/>
          </a:bodyPr>
          <a:lstStyle/>
          <a:p>
            <a:r>
              <a:rPr lang="cy-GB" sz="2000" dirty="0">
                <a:solidFill>
                  <a:srgbClr val="D78643"/>
                </a:solidFill>
                <a:latin typeface="Quicksand" panose="020B0604020202020204" charset="0"/>
              </a:rPr>
              <a:t>Pan welsoch chi Blas Newydd fel y mae heddiw am y tro cyntaf, fe allech chi feddwl bod addurniadau’r tŷ yn </a:t>
            </a:r>
            <a:r>
              <a:rPr lang="cy-GB" sz="2400" dirty="0">
                <a:solidFill>
                  <a:srgbClr val="D78643"/>
                </a:solidFill>
                <a:latin typeface="Fredoka One" panose="020B0604020202020204" charset="0"/>
              </a:rPr>
              <a:t>gymesur</a:t>
            </a:r>
            <a:r>
              <a:rPr lang="cy-GB" sz="2000" dirty="0">
                <a:solidFill>
                  <a:srgbClr val="D78643"/>
                </a:solidFill>
                <a:latin typeface="Quicksand" panose="020B0604020202020204" charset="0"/>
              </a:rPr>
              <a:t>. </a:t>
            </a:r>
            <a:endParaRPr lang="cy-GB" sz="2000" dirty="0" smtClean="0">
              <a:solidFill>
                <a:srgbClr val="D78643"/>
              </a:solidFill>
              <a:latin typeface="Quicksand" panose="020B0604020202020204" charset="0"/>
            </a:endParaRPr>
          </a:p>
          <a:p>
            <a:endParaRPr lang="en-GB" sz="2000" dirty="0">
              <a:solidFill>
                <a:srgbClr val="D78643"/>
              </a:solidFill>
              <a:latin typeface="Quicksand" panose="020B0604020202020204" charset="0"/>
            </a:endParaRPr>
          </a:p>
          <a:p>
            <a:r>
              <a:rPr lang="en-GB" sz="2000" dirty="0" err="1">
                <a:solidFill>
                  <a:srgbClr val="D78643"/>
                </a:solidFill>
                <a:latin typeface="Quicksand" panose="020B0604020202020204" charset="0"/>
              </a:rPr>
              <a:t>Fodd</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bynnag</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trwy</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edrych</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yn</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fwy</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gofalus</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mae</a:t>
            </a:r>
            <a:r>
              <a:rPr lang="en-GB" sz="2000" dirty="0">
                <a:solidFill>
                  <a:srgbClr val="D78643"/>
                </a:solidFill>
                <a:latin typeface="Quicksand" panose="020B0604020202020204" charset="0"/>
              </a:rPr>
              <a:t> </a:t>
            </a:r>
            <a:r>
              <a:rPr lang="en-GB" sz="2400" dirty="0" err="1">
                <a:solidFill>
                  <a:srgbClr val="D78643"/>
                </a:solidFill>
                <a:latin typeface="Fredoka One" panose="020B0604020202020204" charset="0"/>
              </a:rPr>
              <a:t>anghymesuredd</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cudd</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difyr</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i’w</a:t>
            </a:r>
            <a:r>
              <a:rPr lang="en-GB" sz="2000" dirty="0">
                <a:solidFill>
                  <a:srgbClr val="D78643"/>
                </a:solidFill>
                <a:latin typeface="Quicksand" panose="020B0604020202020204" charset="0"/>
              </a:rPr>
              <a:t> weld o </a:t>
            </a:r>
            <a:r>
              <a:rPr lang="en-GB" sz="2000" dirty="0" err="1">
                <a:solidFill>
                  <a:srgbClr val="D78643"/>
                </a:solidFill>
                <a:latin typeface="Quicksand" panose="020B0604020202020204" charset="0"/>
              </a:rPr>
              <a:t>fewn</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patrymau</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ailadroddus</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pensaernïaeth</a:t>
            </a:r>
            <a:r>
              <a:rPr lang="en-GB" sz="2000" dirty="0">
                <a:solidFill>
                  <a:srgbClr val="D78643"/>
                </a:solidFill>
                <a:latin typeface="Quicksand" panose="020B0604020202020204" charset="0"/>
              </a:rPr>
              <a:t> </a:t>
            </a:r>
            <a:r>
              <a:rPr lang="en-GB" sz="2000" dirty="0" err="1">
                <a:solidFill>
                  <a:srgbClr val="D78643"/>
                </a:solidFill>
                <a:latin typeface="Quicksand" panose="020B0604020202020204" charset="0"/>
              </a:rPr>
              <a:t>Duduraidd</a:t>
            </a:r>
            <a:r>
              <a:rPr lang="en-GB" sz="2000" dirty="0">
                <a:solidFill>
                  <a:srgbClr val="D78643"/>
                </a:solidFill>
                <a:latin typeface="Quicksand" panose="020B0604020202020204" charset="0"/>
              </a:rPr>
              <a:t>.</a:t>
            </a:r>
          </a:p>
        </p:txBody>
      </p:sp>
    </p:spTree>
    <p:extLst>
      <p:ext uri="{BB962C8B-B14F-4D97-AF65-F5344CB8AC3E}">
        <p14:creationId xmlns:p14="http://schemas.microsoft.com/office/powerpoint/2010/main" val="46949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pic>
        <p:nvPicPr>
          <p:cNvPr id="23" name="Graphic 15">
            <a:extLst>
              <a:ext uri="{FF2B5EF4-FFF2-40B4-BE49-F238E27FC236}">
                <a16:creationId xmlns:a16="http://schemas.microsoft.com/office/drawing/2014/main" id="{6212A04D-3FC7-6E40-AA1A-1C4910D088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717467" y="408244"/>
            <a:ext cx="5256244" cy="7443385"/>
          </a:xfrm>
          <a:prstGeom prst="rect">
            <a:avLst/>
          </a:prstGeom>
        </p:spPr>
      </p:pic>
      <p:grpSp>
        <p:nvGrpSpPr>
          <p:cNvPr id="4" name="Group 3"/>
          <p:cNvGrpSpPr/>
          <p:nvPr/>
        </p:nvGrpSpPr>
        <p:grpSpPr>
          <a:xfrm>
            <a:off x="1210256" y="1497699"/>
            <a:ext cx="9323588" cy="6942221"/>
            <a:chOff x="1162938" y="1637399"/>
            <a:chExt cx="8640672" cy="6942221"/>
          </a:xfrm>
        </p:grpSpPr>
        <p:sp>
          <p:nvSpPr>
            <p:cNvPr id="10" name="TextBox 9">
              <a:extLst>
                <a:ext uri="{FF2B5EF4-FFF2-40B4-BE49-F238E27FC236}">
                  <a16:creationId xmlns:a16="http://schemas.microsoft.com/office/drawing/2014/main" id="{F9595D39-4F6C-EA45-9027-DC4783050CFC}"/>
                </a:ext>
              </a:extLst>
            </p:cNvPr>
            <p:cNvSpPr txBox="1"/>
            <p:nvPr/>
          </p:nvSpPr>
          <p:spPr>
            <a:xfrm>
              <a:off x="5773966" y="1945974"/>
              <a:ext cx="4029644" cy="369332"/>
            </a:xfrm>
            <a:prstGeom prst="rect">
              <a:avLst/>
            </a:prstGeom>
            <a:noFill/>
          </p:spPr>
          <p:txBody>
            <a:bodyPr wrap="square" rtlCol="0">
              <a:spAutoFit/>
            </a:bodyPr>
            <a:lstStyle/>
            <a:p>
              <a:endParaRPr lang="en-US" dirty="0"/>
            </a:p>
          </p:txBody>
        </p:sp>
        <p:sp>
          <p:nvSpPr>
            <p:cNvPr id="2" name="Rectangle 1"/>
            <p:cNvSpPr/>
            <p:nvPr/>
          </p:nvSpPr>
          <p:spPr>
            <a:xfrm>
              <a:off x="1162938" y="1637399"/>
              <a:ext cx="4414551" cy="6942221"/>
            </a:xfrm>
            <a:prstGeom prst="rect">
              <a:avLst/>
            </a:prstGeom>
          </p:spPr>
          <p:txBody>
            <a:bodyPr wrap="square">
              <a:spAutoFit/>
            </a:bodyPr>
            <a:lstStyle/>
            <a:p>
              <a:pPr>
                <a:lnSpc>
                  <a:spcPct val="107000"/>
                </a:lnSpc>
                <a:spcAft>
                  <a:spcPts val="800"/>
                </a:spcAft>
              </a:pPr>
              <a:r>
                <a:rPr lang="en-GB" sz="4000" dirty="0" err="1">
                  <a:solidFill>
                    <a:srgbClr val="FFD966"/>
                  </a:solidFill>
                  <a:latin typeface="Fredoka One" panose="02000000000000000000" pitchFamily="2" charset="77"/>
                </a:rPr>
                <a:t>Gweithgaredd</a:t>
              </a:r>
              <a:r>
                <a:rPr lang="en-GB" sz="4000" dirty="0">
                  <a:solidFill>
                    <a:srgbClr val="FFD966"/>
                  </a:solidFill>
                  <a:latin typeface="Fredoka One" panose="02000000000000000000" pitchFamily="2" charset="77"/>
                </a:rPr>
                <a:t>             </a:t>
              </a:r>
              <a:r>
                <a:rPr lang="en-GB" sz="2800" dirty="0" err="1">
                  <a:solidFill>
                    <a:srgbClr val="FFFFFF"/>
                  </a:solidFill>
                  <a:latin typeface="Fredoka One" panose="020B0604020202020204" charset="0"/>
                </a:rPr>
                <a:t>Cymesuredd</a:t>
              </a:r>
              <a:r>
                <a:rPr lang="en-GB" sz="2800" dirty="0">
                  <a:solidFill>
                    <a:srgbClr val="FFFFFF"/>
                  </a:solidFill>
                  <a:latin typeface="Fredoka One" panose="020B0604020202020204" charset="0"/>
                </a:rPr>
                <a:t> Plas </a:t>
              </a:r>
              <a:r>
                <a:rPr lang="en-GB" sz="2800" dirty="0" smtClean="0">
                  <a:solidFill>
                    <a:srgbClr val="FFFFFF"/>
                  </a:solidFill>
                  <a:latin typeface="Fredoka One" panose="020B0604020202020204" charset="0"/>
                </a:rPr>
                <a:t>Newydd</a:t>
              </a:r>
            </a:p>
            <a:p>
              <a:pPr>
                <a:lnSpc>
                  <a:spcPct val="107000"/>
                </a:lnSpc>
                <a:spcAft>
                  <a:spcPts val="800"/>
                </a:spcAft>
              </a:pPr>
              <a:r>
                <a:rPr lang="en-GB" sz="2800" dirty="0" err="1">
                  <a:solidFill>
                    <a:srgbClr val="FFFFFF"/>
                  </a:solidFill>
                  <a:latin typeface="Fredoka One" panose="020B0604020202020204" charset="0"/>
                </a:rPr>
                <a:t>Bydd</a:t>
              </a:r>
              <a:r>
                <a:rPr lang="en-GB" sz="2800" dirty="0">
                  <a:solidFill>
                    <a:srgbClr val="FFFFFF"/>
                  </a:solidFill>
                  <a:latin typeface="Fredoka One" panose="020B0604020202020204" charset="0"/>
                </a:rPr>
                <a:t> </a:t>
              </a:r>
              <a:r>
                <a:rPr lang="en-GB" sz="2800" dirty="0" err="1">
                  <a:solidFill>
                    <a:srgbClr val="FFFFFF"/>
                  </a:solidFill>
                  <a:latin typeface="Fredoka One" panose="020B0604020202020204" charset="0"/>
                </a:rPr>
                <a:t>arnoch</a:t>
              </a:r>
              <a:r>
                <a:rPr lang="en-GB" sz="2800" dirty="0">
                  <a:solidFill>
                    <a:srgbClr val="FFFFFF"/>
                  </a:solidFill>
                  <a:latin typeface="Fredoka One" panose="020B0604020202020204" charset="0"/>
                </a:rPr>
                <a:t> chi </a:t>
              </a:r>
              <a:r>
                <a:rPr lang="en-GB" sz="2800" dirty="0" err="1">
                  <a:solidFill>
                    <a:srgbClr val="FFFFFF"/>
                  </a:solidFill>
                  <a:latin typeface="Fredoka One" panose="020B0604020202020204" charset="0"/>
                </a:rPr>
                <a:t>angen</a:t>
              </a:r>
              <a:r>
                <a:rPr lang="en-GB" sz="2800" dirty="0">
                  <a:solidFill>
                    <a:srgbClr val="FFFFFF"/>
                  </a:solidFill>
                  <a:latin typeface="Fredoka One" panose="020B0604020202020204" charset="0"/>
                </a:rPr>
                <a:t>: </a:t>
              </a:r>
              <a:endParaRPr lang="en-GB" sz="2800" dirty="0" smtClean="0">
                <a:solidFill>
                  <a:srgbClr val="FFFFFF"/>
                </a:solidFill>
                <a:latin typeface="Fredoka One" panose="020B0604020202020204" charset="0"/>
              </a:endParaRPr>
            </a:p>
            <a:p>
              <a:pPr>
                <a:lnSpc>
                  <a:spcPct val="107000"/>
                </a:lnSpc>
                <a:spcAft>
                  <a:spcPts val="800"/>
                </a:spcAft>
              </a:pPr>
              <a:endParaRPr lang="en-GB" sz="1400" dirty="0">
                <a:solidFill>
                  <a:srgbClr val="FFFFFF"/>
                </a:solidFill>
                <a:latin typeface="Fredoka One"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Papur</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gwyn</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plaen</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maint</a:t>
              </a:r>
              <a:r>
                <a:rPr lang="en-GB" sz="1600" dirty="0">
                  <a:solidFill>
                    <a:srgbClr val="FFFFFF"/>
                  </a:solidFill>
                  <a:latin typeface="Quicksand" panose="020B0604020202020204" charset="0"/>
                </a:rPr>
                <a:t> A4</a:t>
              </a:r>
            </a:p>
            <a:p>
              <a:pPr marL="285750" indent="-285750">
                <a:buFont typeface="Arial" panose="020B0604020202020204" pitchFamily="34" charset="0"/>
                <a:buChar char="•"/>
              </a:pPr>
              <a:r>
                <a:rPr lang="en-GB" sz="1600" dirty="0" err="1">
                  <a:solidFill>
                    <a:srgbClr val="FFFFFF"/>
                  </a:solidFill>
                  <a:latin typeface="Quicksand" panose="020B0604020202020204" charset="0"/>
                </a:rPr>
                <a:t>Paent</a:t>
              </a:r>
              <a:r>
                <a:rPr lang="en-GB" sz="1600" dirty="0">
                  <a:solidFill>
                    <a:srgbClr val="FFFFFF"/>
                  </a:solidFill>
                  <a:latin typeface="Quicksand" panose="020B0604020202020204" charset="0"/>
                </a:rPr>
                <a:t> poster </a:t>
              </a:r>
              <a:r>
                <a:rPr lang="en-GB" sz="1600" dirty="0" err="1">
                  <a:solidFill>
                    <a:srgbClr val="FFFFFF"/>
                  </a:solidFill>
                  <a:latin typeface="Quicksand" panose="020B0604020202020204" charset="0"/>
                </a:rPr>
                <a:t>neu</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baent</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acrylig</a:t>
              </a:r>
              <a:r>
                <a:rPr lang="en-GB" sz="1600" dirty="0">
                  <a:solidFill>
                    <a:srgbClr val="FFFFFF"/>
                  </a:solidFill>
                  <a:latin typeface="Quicksand" panose="020B0604020202020204" charset="0"/>
                </a:rPr>
                <a:t> du a </a:t>
              </a:r>
              <a:r>
                <a:rPr lang="en-GB" sz="1600" dirty="0" err="1">
                  <a:solidFill>
                    <a:srgbClr val="FFFFFF"/>
                  </a:solidFill>
                  <a:latin typeface="Quicksand" panose="020B0604020202020204" charset="0"/>
                </a:rPr>
                <a:t>gwyn</a:t>
              </a:r>
              <a:endParaRPr lang="en-GB" sz="1600" dirty="0">
                <a:solidFill>
                  <a:srgbClr val="FFFFFF"/>
                </a:solidFill>
                <a:latin typeface="Quicksand"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Brwshys</a:t>
              </a:r>
              <a:r>
                <a:rPr lang="en-GB" sz="1600" dirty="0">
                  <a:solidFill>
                    <a:srgbClr val="FFFFFF"/>
                  </a:solidFill>
                  <a:latin typeface="Quicksand" panose="020B0604020202020204" charset="0"/>
                </a:rPr>
                <a:t> </a:t>
              </a:r>
            </a:p>
            <a:p>
              <a:pPr marL="285750" indent="-285750">
                <a:buFont typeface="Arial" panose="020B0604020202020204" pitchFamily="34" charset="0"/>
                <a:buChar char="•"/>
              </a:pPr>
              <a:r>
                <a:rPr lang="en-GB" sz="1600" dirty="0">
                  <a:solidFill>
                    <a:srgbClr val="FFFFFF"/>
                  </a:solidFill>
                  <a:latin typeface="Quicksand" panose="020B0604020202020204" charset="0"/>
                </a:rPr>
                <a:t>Pot </a:t>
              </a:r>
              <a:r>
                <a:rPr lang="en-GB" sz="1600" dirty="0" err="1">
                  <a:solidFill>
                    <a:srgbClr val="FFFFFF"/>
                  </a:solidFill>
                  <a:latin typeface="Quicksand" panose="020B0604020202020204" charset="0"/>
                </a:rPr>
                <a:t>dŵr</a:t>
              </a:r>
              <a:r>
                <a:rPr lang="en-GB" sz="1600" dirty="0">
                  <a:solidFill>
                    <a:srgbClr val="FFFFFF"/>
                  </a:solidFill>
                  <a:latin typeface="Quicksand" panose="020B0604020202020204" charset="0"/>
                </a:rPr>
                <a:t> a </a:t>
              </a:r>
              <a:r>
                <a:rPr lang="en-GB" sz="1600" dirty="0" err="1">
                  <a:solidFill>
                    <a:srgbClr val="FFFFFF"/>
                  </a:solidFill>
                  <a:latin typeface="Quicksand" panose="020B0604020202020204" charset="0"/>
                </a:rPr>
                <a:t>phalet</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cymysgu</a:t>
              </a:r>
              <a:endParaRPr lang="en-GB" sz="1600" dirty="0">
                <a:solidFill>
                  <a:srgbClr val="FFFFFF"/>
                </a:solidFill>
                <a:latin typeface="Quicksand"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Lluniau</a:t>
              </a:r>
              <a:r>
                <a:rPr lang="en-GB" sz="1600" dirty="0">
                  <a:solidFill>
                    <a:srgbClr val="FFFFFF"/>
                  </a:solidFill>
                  <a:latin typeface="Quicksand" panose="020B0604020202020204" charset="0"/>
                </a:rPr>
                <a:t> modern o Blas Newydd</a:t>
              </a:r>
            </a:p>
            <a:p>
              <a:pPr marL="285750" indent="-285750">
                <a:buFont typeface="Arial" panose="020B0604020202020204" pitchFamily="34" charset="0"/>
                <a:buChar char="•"/>
              </a:pPr>
              <a:r>
                <a:rPr lang="en-GB" sz="1600" dirty="0" err="1">
                  <a:solidFill>
                    <a:srgbClr val="FFFFFF"/>
                  </a:solidFill>
                  <a:latin typeface="Quicksand" panose="020B0604020202020204" charset="0"/>
                </a:rPr>
                <a:t>Pensil</a:t>
              </a:r>
              <a:r>
                <a:rPr lang="en-GB" sz="1600" dirty="0">
                  <a:solidFill>
                    <a:srgbClr val="FFFFFF"/>
                  </a:solidFill>
                  <a:latin typeface="Quicksand" panose="020B0604020202020204" charset="0"/>
                </a:rPr>
                <a:t> </a:t>
              </a:r>
            </a:p>
            <a:p>
              <a:pPr marL="285750" indent="-285750">
                <a:buFont typeface="Arial" panose="020B0604020202020204" pitchFamily="34" charset="0"/>
                <a:buChar char="•"/>
              </a:pPr>
              <a:r>
                <a:rPr lang="en-GB" sz="1600" dirty="0" err="1">
                  <a:solidFill>
                    <a:srgbClr val="FFFFFF"/>
                  </a:solidFill>
                  <a:latin typeface="Quicksand" panose="020B0604020202020204" charset="0"/>
                </a:rPr>
                <a:t>Pren</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mesur</a:t>
              </a:r>
              <a:endParaRPr lang="en-GB" sz="1600" dirty="0">
                <a:solidFill>
                  <a:srgbClr val="FFFFFF"/>
                </a:solidFill>
                <a:latin typeface="Quicksand"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Siswrn</a:t>
              </a:r>
              <a:endParaRPr lang="en-GB" sz="1600" dirty="0">
                <a:solidFill>
                  <a:srgbClr val="FFFFFF"/>
                </a:solidFill>
                <a:latin typeface="Quicksand"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Pinnau</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ffelt</a:t>
              </a:r>
              <a:endParaRPr lang="en-GB" sz="1600" dirty="0">
                <a:solidFill>
                  <a:srgbClr val="FFFFFF"/>
                </a:solidFill>
                <a:latin typeface="Quicksand" panose="020B0604020202020204" charset="0"/>
              </a:endParaRPr>
            </a:p>
            <a:p>
              <a:pPr marL="285750" indent="-285750">
                <a:buFont typeface="Arial" panose="020B0604020202020204" pitchFamily="34" charset="0"/>
                <a:buChar char="•"/>
              </a:pPr>
              <a:r>
                <a:rPr lang="en-GB" sz="1600" dirty="0" err="1">
                  <a:solidFill>
                    <a:srgbClr val="FFFFFF"/>
                  </a:solidFill>
                  <a:latin typeface="Quicksand" panose="020B0604020202020204" charset="0"/>
                </a:rPr>
                <a:t>Drych</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petryal</a:t>
              </a:r>
              <a:r>
                <a:rPr lang="en-GB" sz="1600" dirty="0">
                  <a:solidFill>
                    <a:srgbClr val="FFFFFF"/>
                  </a:solidFill>
                  <a:latin typeface="Quicksand" panose="020B0604020202020204" charset="0"/>
                </a:rPr>
                <a:t> mawr </a:t>
              </a:r>
              <a:r>
                <a:rPr lang="en-GB" sz="1600" dirty="0" err="1">
                  <a:solidFill>
                    <a:srgbClr val="FFFFFF"/>
                  </a:solidFill>
                  <a:latin typeface="Quicksand" panose="020B0604020202020204" charset="0"/>
                </a:rPr>
                <a:t>symudol</a:t>
              </a:r>
              <a:r>
                <a:rPr lang="en-GB" sz="1600" dirty="0">
                  <a:solidFill>
                    <a:srgbClr val="FFFFFF"/>
                  </a:solidFill>
                  <a:latin typeface="Quicksand" panose="020B0604020202020204" charset="0"/>
                </a:rPr>
                <a:t> (</a:t>
              </a:r>
              <a:r>
                <a:rPr lang="en-GB" sz="1600" dirty="0" err="1">
                  <a:solidFill>
                    <a:srgbClr val="FFFFFF"/>
                  </a:solidFill>
                  <a:latin typeface="Quicksand" panose="020B0604020202020204" charset="0"/>
                </a:rPr>
                <a:t>dewisol</a:t>
              </a:r>
              <a:r>
                <a:rPr lang="en-GB" sz="1600" dirty="0">
                  <a:solidFill>
                    <a:srgbClr val="FFFFFF"/>
                  </a:solidFill>
                  <a:latin typeface="Quicksand" panose="020B0604020202020204" charset="0"/>
                </a:rPr>
                <a:t>)</a:t>
              </a:r>
            </a:p>
            <a:p>
              <a:endParaRPr lang="en-GB" sz="4000" dirty="0">
                <a:solidFill>
                  <a:schemeClr val="bg1"/>
                </a:solidFill>
                <a:latin typeface="Quicksand" pitchFamily="2" charset="77"/>
              </a:endParaRPr>
            </a:p>
            <a:p>
              <a:endParaRPr lang="en-US" sz="2800" dirty="0"/>
            </a:p>
            <a:p>
              <a:pPr>
                <a:lnSpc>
                  <a:spcPct val="107000"/>
                </a:lnSpc>
                <a:spcAft>
                  <a:spcPts val="800"/>
                </a:spcAft>
              </a:pPr>
              <a:endParaRPr lang="en-GB" sz="2800" dirty="0">
                <a:solidFill>
                  <a:srgbClr val="FFFFFF"/>
                </a:solidFill>
                <a:latin typeface="Fredoka One" panose="020B0604020202020204" charset="0"/>
              </a:endParaRPr>
            </a:p>
            <a:p>
              <a:pPr>
                <a:lnSpc>
                  <a:spcPct val="107000"/>
                </a:lnSpc>
                <a:spcAft>
                  <a:spcPts val="800"/>
                </a:spcAft>
              </a:pPr>
              <a:endParaRPr lang="en-GB" sz="4000" dirty="0">
                <a:solidFill>
                  <a:srgbClr val="FFD966"/>
                </a:solidFill>
                <a:latin typeface="Fredoka One" panose="02000000000000000000" pitchFamily="2" charset="77"/>
              </a:endParaRPr>
            </a:p>
          </p:txBody>
        </p:sp>
      </p:grpSp>
      <p:pic>
        <p:nvPicPr>
          <p:cNvPr id="3" name="Picture 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5400000">
            <a:off x="7120763" y="149580"/>
            <a:ext cx="3495024" cy="4973688"/>
          </a:xfrm>
          <a:prstGeom prst="roundRect">
            <a:avLst/>
          </a:prstGeom>
          <a:ln w="38100">
            <a:solidFill>
              <a:srgbClr val="FFD966"/>
            </a:solidFill>
          </a:ln>
        </p:spPr>
      </p:pic>
      <p:pic>
        <p:nvPicPr>
          <p:cNvPr id="11" name="Picture 10"/>
          <p:cNvPicPr>
            <a:picLocks noChangeAspect="1"/>
          </p:cNvPicPr>
          <p:nvPr/>
        </p:nvPicPr>
        <p:blipFill rotWithShape="1">
          <a:blip r:embed="rId10" cstate="email">
            <a:extLst>
              <a:ext uri="{BEBA8EAE-BF5A-486C-A8C5-ECC9F3942E4B}">
                <a14:imgProps xmlns:a14="http://schemas.microsoft.com/office/drawing/2010/main">
                  <a14:imgLayer r:embed="rId11">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10065234" y="2313244"/>
            <a:ext cx="2971197" cy="7859609"/>
          </a:xfrm>
          <a:prstGeom prst="rect">
            <a:avLst/>
          </a:prstGeom>
        </p:spPr>
      </p:pic>
      <p:pic>
        <p:nvPicPr>
          <p:cNvPr id="12" name="Picture 11"/>
          <p:cNvPicPr>
            <a:picLocks noChangeAspect="1"/>
          </p:cNvPicPr>
          <p:nvPr/>
        </p:nvPicPr>
        <p:blipFill rotWithShape="1">
          <a:blip r:embed="rId12" cstate="email">
            <a:extLst>
              <a:ext uri="{BEBA8EAE-BF5A-486C-A8C5-ECC9F3942E4B}">
                <a14:imgProps xmlns:a14="http://schemas.microsoft.com/office/drawing/2010/main">
                  <a14:imgLayer r:embed="rId13">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7521930" y="2636424"/>
            <a:ext cx="2971197" cy="7859609"/>
          </a:xfrm>
          <a:prstGeom prst="rect">
            <a:avLst/>
          </a:prstGeom>
        </p:spPr>
      </p:pic>
    </p:spTree>
    <p:extLst>
      <p:ext uri="{BB962C8B-B14F-4D97-AF65-F5344CB8AC3E}">
        <p14:creationId xmlns:p14="http://schemas.microsoft.com/office/powerpoint/2010/main" val="121183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81247" y="462527"/>
            <a:ext cx="10111099" cy="619272"/>
          </a:xfrm>
          <a:prstGeom prst="rect">
            <a:avLst/>
          </a:prstGeom>
        </p:spPr>
        <p:txBody>
          <a:bodyPr wrap="square">
            <a:spAutoFit/>
          </a:bodyPr>
          <a:lstStyle/>
          <a:p>
            <a:pPr>
              <a:lnSpc>
                <a:spcPct val="107000"/>
              </a:lnSpc>
              <a:spcAft>
                <a:spcPts val="800"/>
              </a:spcAft>
            </a:pPr>
            <a:r>
              <a:rPr lang="en-GB" sz="3200" dirty="0" err="1">
                <a:solidFill>
                  <a:srgbClr val="D78643"/>
                </a:solidFill>
                <a:latin typeface="Fredoka One" panose="02000000000000000000" pitchFamily="2" charset="77"/>
              </a:rPr>
              <a:t>Cymesuredd</a:t>
            </a:r>
            <a:r>
              <a:rPr lang="en-GB" sz="3200" dirty="0">
                <a:solidFill>
                  <a:srgbClr val="D78643"/>
                </a:solidFill>
                <a:latin typeface="Fredoka One" panose="02000000000000000000" pitchFamily="2" charset="77"/>
              </a:rPr>
              <a:t> Plas </a:t>
            </a:r>
            <a:r>
              <a:rPr lang="en-GB" sz="3200" dirty="0" smtClean="0">
                <a:solidFill>
                  <a:srgbClr val="D78643"/>
                </a:solidFill>
                <a:latin typeface="Fredoka One" panose="02000000000000000000" pitchFamily="2" charset="77"/>
              </a:rPr>
              <a:t>Newydd – </a:t>
            </a:r>
            <a:r>
              <a:rPr lang="en-GB" sz="3200" dirty="0" err="1">
                <a:solidFill>
                  <a:srgbClr val="4E6A84"/>
                </a:solidFill>
                <a:latin typeface="Fredoka One" panose="02000000000000000000" pitchFamily="2" charset="77"/>
              </a:rPr>
              <a:t>Cyfarwyddiadau</a:t>
            </a:r>
            <a:endParaRPr lang="en-US" sz="3200" dirty="0" smtClean="0">
              <a:solidFill>
                <a:srgbClr val="D78643"/>
              </a:solidFill>
              <a:latin typeface="Quicksand" panose="020B0604020202020204" charset="0"/>
              <a:cs typeface="Arial"/>
            </a:endParaRPr>
          </a:p>
        </p:txBody>
      </p:sp>
      <p:sp>
        <p:nvSpPr>
          <p:cNvPr id="19" name="Rectangle 18"/>
          <p:cNvSpPr/>
          <p:nvPr/>
        </p:nvSpPr>
        <p:spPr>
          <a:xfrm>
            <a:off x="1" y="6342434"/>
            <a:ext cx="12192000" cy="563210"/>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581247" y="1325487"/>
            <a:ext cx="5225608" cy="4401205"/>
          </a:xfrm>
          <a:prstGeom prst="rect">
            <a:avLst/>
          </a:prstGeom>
        </p:spPr>
        <p:txBody>
          <a:bodyPr wrap="square">
            <a:spAutoFit/>
          </a:bodyPr>
          <a:lstStyle/>
          <a:p>
            <a:pPr marL="342900" indent="-342900">
              <a:buFont typeface="+mj-lt"/>
              <a:buAutoNum type="arabicPeriod"/>
            </a:pPr>
            <a:r>
              <a:rPr lang="en-GB" sz="1400" dirty="0" err="1">
                <a:solidFill>
                  <a:srgbClr val="4E6A84"/>
                </a:solidFill>
                <a:latin typeface="Quicksand" panose="020B0604020202020204" charset="0"/>
              </a:rPr>
              <a:t>Plygwch</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ddarn</a:t>
            </a:r>
            <a:r>
              <a:rPr lang="en-GB" sz="1400" dirty="0">
                <a:solidFill>
                  <a:srgbClr val="4E6A84"/>
                </a:solidFill>
                <a:latin typeface="Quicksand" panose="020B0604020202020204" charset="0"/>
              </a:rPr>
              <a:t> o </a:t>
            </a:r>
            <a:r>
              <a:rPr lang="en-GB" sz="1400" dirty="0" err="1">
                <a:solidFill>
                  <a:srgbClr val="4E6A84"/>
                </a:solidFill>
                <a:latin typeface="Quicksand" panose="020B0604020202020204" charset="0"/>
              </a:rPr>
              <a:t>bapur</a:t>
            </a:r>
            <a:r>
              <a:rPr lang="en-GB" sz="1400" dirty="0">
                <a:solidFill>
                  <a:srgbClr val="4E6A84"/>
                </a:solidFill>
                <a:latin typeface="Quicksand" panose="020B0604020202020204" charset="0"/>
              </a:rPr>
              <a:t> A4 </a:t>
            </a:r>
            <a:r>
              <a:rPr lang="en-GB" sz="1400" dirty="0" err="1">
                <a:solidFill>
                  <a:srgbClr val="4E6A84"/>
                </a:solidFill>
                <a:latin typeface="Quicksand" panose="020B0604020202020204" charset="0"/>
              </a:rPr>
              <a:t>yn</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ei</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hanner</a:t>
            </a:r>
            <a:r>
              <a:rPr lang="en-GB" sz="1400" dirty="0">
                <a:solidFill>
                  <a:srgbClr val="4E6A84"/>
                </a:solidFill>
                <a:latin typeface="Quicksand" panose="020B0604020202020204" charset="0"/>
              </a:rPr>
              <a:t>. </a:t>
            </a:r>
            <a:endParaRPr lang="en-GB" sz="1400" dirty="0" smtClean="0">
              <a:solidFill>
                <a:srgbClr val="4E6A84"/>
              </a:solidFill>
              <a:latin typeface="Quicksand" panose="020B0604020202020204" charset="0"/>
            </a:endParaRP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cy-GB" sz="1400" dirty="0">
                <a:solidFill>
                  <a:srgbClr val="4E6A84"/>
                </a:solidFill>
                <a:latin typeface="Quicksand" panose="020B0604020202020204" charset="0"/>
              </a:rPr>
              <a:t>Gan ddefnyddio pensil, tynnwch lun hanner tŷ ag edrychiad Tuduraidd ar un ochr y papur, gan gymryd ysbrydoliaeth o luniau modern o Blas Newydd.  Cadwch eich dyluniad yn syml er mwyn ei baentio’n gyflymach</a:t>
            </a:r>
            <a:r>
              <a:rPr lang="cy-GB" sz="1400" dirty="0" smtClean="0">
                <a:solidFill>
                  <a:srgbClr val="4E6A84"/>
                </a:solidFill>
                <a:latin typeface="Quicksand" panose="020B0604020202020204" charset="0"/>
              </a:rPr>
              <a:t>.</a:t>
            </a: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cy-GB" sz="1400" dirty="0">
                <a:solidFill>
                  <a:srgbClr val="4E6A84"/>
                </a:solidFill>
                <a:latin typeface="Quicksand" panose="020B0604020202020204" charset="0"/>
              </a:rPr>
              <a:t>Dechreuwch baentio’r amlinellau gyda digon o baent du. Gweithiwch yn gyflym i atal y paent rhag sychu.  Os ydi unrhyw ran yn dechrau teimlo’n sych, ewch yn ôl i ychwanegu mwy o baent.  Cyn i’r paent sychu, plygwch y papur yn ofalus fel bod yr ochr sydd wedi’i baentio yn gwasgu yn erbyn yr ochr wag. Fe fydd hyn yn creu print cymesur o’ch tŷ ar yr ochr arall.  Os oes angen, gallwch ychwanegu mwy o baent ar yr ochr gyntaf a phlygu’r papur eto i wella’r cymesuredd neu lenwi unrhyw fylchau. </a:t>
            </a:r>
            <a:endParaRPr lang="cy-GB" sz="1400" dirty="0" smtClean="0">
              <a:solidFill>
                <a:srgbClr val="4E6A84"/>
              </a:solidFill>
              <a:latin typeface="Quicksand" panose="020B0604020202020204" charset="0"/>
            </a:endParaRP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cy-GB" sz="1400" dirty="0">
                <a:solidFill>
                  <a:srgbClr val="4E6A84"/>
                </a:solidFill>
                <a:latin typeface="Quicksand" panose="020B0604020202020204" charset="0"/>
              </a:rPr>
              <a:t>Dewiswch enw ar gyfer eich tŷ ac ysgrifennwch o ar eich paentiad.  Peidiwch ag anghofio cynnwys eich enw fel dylunydd yr annedd newydd yma!</a:t>
            </a:r>
            <a:endParaRPr lang="en-GB" sz="1400" dirty="0">
              <a:solidFill>
                <a:srgbClr val="4E6A84"/>
              </a:solidFill>
              <a:latin typeface="Quicksand" panose="020B0604020202020204" charset="0"/>
            </a:endParaRPr>
          </a:p>
        </p:txBody>
      </p:sp>
      <p:cxnSp>
        <p:nvCxnSpPr>
          <p:cNvPr id="3" name="Straight Connector 2"/>
          <p:cNvCxnSpPr/>
          <p:nvPr/>
        </p:nvCxnSpPr>
        <p:spPr>
          <a:xfrm>
            <a:off x="6096001" y="1325487"/>
            <a:ext cx="38100" cy="4661427"/>
          </a:xfrm>
          <a:prstGeom prst="line">
            <a:avLst/>
          </a:prstGeom>
          <a:ln>
            <a:solidFill>
              <a:srgbClr val="4E6A84"/>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423248" y="1317474"/>
            <a:ext cx="4924938" cy="4401205"/>
          </a:xfrm>
          <a:prstGeom prst="rect">
            <a:avLst/>
          </a:prstGeom>
        </p:spPr>
        <p:txBody>
          <a:bodyPr wrap="square">
            <a:spAutoFit/>
          </a:bodyPr>
          <a:lstStyle/>
          <a:p>
            <a:pPr marL="342900" indent="-342900">
              <a:buFont typeface="+mj-lt"/>
              <a:buAutoNum type="arabicPeriod" startAt="5"/>
            </a:pPr>
            <a:r>
              <a:rPr lang="cy-GB" sz="1400" dirty="0">
                <a:solidFill>
                  <a:srgbClr val="4E6A84"/>
                </a:solidFill>
                <a:latin typeface="Quicksand" panose="020B0604020202020204" charset="0"/>
              </a:rPr>
              <a:t>Yn nes ymlaen, pan fydd y paentiadau’n sych, newidiwch eich paentiad gyda phartner. Edrychwch yn ofalus ar dŷ eich partner a chyfeiriwch at luniau o Blas Newydd, o’r gorffennol a’r presennol i gael ysbrydoliaeth o ran sut i addasu eu dyluniad.  Ar ddarn gwahanol o bapur A4 plaen, gallwch dynnu llun a lliwio nodweddion newydd ar gyfer eu tŷ megis ffenestri lliw, portsh, ffenestri mwy neu o siâp gwahanol, simneiau a cherfiadau.  Torrwch y nodweddion newydd allan a gosodwch nhw ar ben tŷ eich ffrind i wella’r dyluniad. </a:t>
            </a:r>
            <a:endParaRPr lang="cy-GB" sz="1400" dirty="0" smtClean="0">
              <a:solidFill>
                <a:srgbClr val="4E6A84"/>
              </a:solidFill>
              <a:latin typeface="Quicksand" panose="020B0604020202020204" charset="0"/>
            </a:endParaRPr>
          </a:p>
          <a:p>
            <a:pPr marL="342900" indent="-342900">
              <a:buFont typeface="+mj-lt"/>
              <a:buAutoNum type="arabicPeriod" startAt="5"/>
            </a:pPr>
            <a:endParaRPr lang="en-GB" sz="1400" dirty="0">
              <a:solidFill>
                <a:srgbClr val="4E6A84"/>
              </a:solidFill>
              <a:latin typeface="Quicksand" panose="020B0604020202020204" charset="0"/>
            </a:endParaRPr>
          </a:p>
          <a:p>
            <a:pPr marL="342900" indent="-342900">
              <a:buFont typeface="+mj-lt"/>
              <a:buAutoNum type="arabicPeriod" startAt="5"/>
            </a:pPr>
            <a:r>
              <a:rPr lang="en-GB" sz="1400" dirty="0" err="1">
                <a:solidFill>
                  <a:srgbClr val="4E6A84"/>
                </a:solidFill>
                <a:latin typeface="Quicksand" panose="020B0604020202020204" charset="0"/>
              </a:rPr>
              <a:t>Gyda</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phaentiadau</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pawb</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crëwch</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oriel</a:t>
            </a:r>
            <a:r>
              <a:rPr lang="en-GB" sz="1400" dirty="0">
                <a:solidFill>
                  <a:srgbClr val="4E6A84"/>
                </a:solidFill>
                <a:latin typeface="Quicksand" panose="020B0604020202020204" charset="0"/>
              </a:rPr>
              <a:t> o </a:t>
            </a:r>
            <a:r>
              <a:rPr lang="en-GB" sz="1400" dirty="0" err="1">
                <a:solidFill>
                  <a:srgbClr val="4E6A84"/>
                </a:solidFill>
                <a:latin typeface="Quicksand" panose="020B0604020202020204" charset="0"/>
              </a:rPr>
              <a:t>dai</a:t>
            </a:r>
            <a:r>
              <a:rPr lang="en-GB" sz="1400" dirty="0">
                <a:solidFill>
                  <a:srgbClr val="4E6A84"/>
                </a:solidFill>
                <a:latin typeface="Quicksand" panose="020B0604020202020204" charset="0"/>
              </a:rPr>
              <a:t> </a:t>
            </a:r>
            <a:endParaRPr lang="en-GB" sz="1400" dirty="0" smtClean="0">
              <a:solidFill>
                <a:srgbClr val="4E6A84"/>
              </a:solidFill>
              <a:latin typeface="Quicksand" panose="020B0604020202020204" charset="0"/>
            </a:endParaRPr>
          </a:p>
          <a:p>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wedi’u</a:t>
            </a:r>
            <a:r>
              <a:rPr lang="en-GB" sz="1400" dirty="0" smtClean="0">
                <a:solidFill>
                  <a:srgbClr val="4E6A84"/>
                </a:solidFill>
                <a:latin typeface="Quicksand" panose="020B0604020202020204" charset="0"/>
              </a:rPr>
              <a:t> </a:t>
            </a:r>
            <a:r>
              <a:rPr lang="en-GB" sz="1400" dirty="0" err="1">
                <a:solidFill>
                  <a:srgbClr val="4E6A84"/>
                </a:solidFill>
                <a:latin typeface="Quicksand" panose="020B0604020202020204" charset="0"/>
              </a:rPr>
              <a:t>hysbrydoli</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gan</a:t>
            </a:r>
            <a:r>
              <a:rPr lang="en-GB" sz="1400" dirty="0">
                <a:solidFill>
                  <a:srgbClr val="4E6A84"/>
                </a:solidFill>
                <a:latin typeface="Quicksand" panose="020B0604020202020204" charset="0"/>
              </a:rPr>
              <a:t> Blas Newydd.  </a:t>
            </a:r>
            <a:endParaRPr lang="en-GB" sz="1400" dirty="0" smtClean="0">
              <a:solidFill>
                <a:srgbClr val="4E6A84"/>
              </a:solidFill>
              <a:latin typeface="Quicksand" panose="020B0604020202020204" charset="0"/>
            </a:endParaRPr>
          </a:p>
          <a:p>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Gallwch</a:t>
            </a:r>
            <a:r>
              <a:rPr lang="en-GB" sz="1400" dirty="0" smtClean="0">
                <a:solidFill>
                  <a:srgbClr val="4E6A84"/>
                </a:solidFill>
                <a:latin typeface="Quicksand" panose="020B0604020202020204" charset="0"/>
              </a:rPr>
              <a:t> </a:t>
            </a:r>
            <a:r>
              <a:rPr lang="en-GB" sz="1400" dirty="0" err="1">
                <a:solidFill>
                  <a:srgbClr val="4E6A84"/>
                </a:solidFill>
                <a:latin typeface="Quicksand" panose="020B0604020202020204" charset="0"/>
              </a:rPr>
              <a:t>hefyd</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ddefnyddio’r</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drych</a:t>
            </a:r>
            <a:r>
              <a:rPr lang="en-GB" sz="1400" dirty="0">
                <a:solidFill>
                  <a:srgbClr val="4E6A84"/>
                </a:solidFill>
                <a:latin typeface="Quicksand" panose="020B0604020202020204" charset="0"/>
              </a:rPr>
              <a:t> mawr </a:t>
            </a:r>
            <a:endParaRPr lang="en-GB" sz="1400" dirty="0" smtClean="0">
              <a:solidFill>
                <a:srgbClr val="4E6A84"/>
              </a:solidFill>
              <a:latin typeface="Quicksand" panose="020B0604020202020204" charset="0"/>
            </a:endParaRPr>
          </a:p>
          <a:p>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i</a:t>
            </a:r>
            <a:r>
              <a:rPr lang="en-GB" sz="1400" dirty="0" smtClean="0">
                <a:solidFill>
                  <a:srgbClr val="4E6A84"/>
                </a:solidFill>
                <a:latin typeface="Quicksand" panose="020B0604020202020204" charset="0"/>
              </a:rPr>
              <a:t> </a:t>
            </a:r>
            <a:r>
              <a:rPr lang="en-GB" sz="1400" dirty="0" err="1">
                <a:solidFill>
                  <a:srgbClr val="4E6A84"/>
                </a:solidFill>
                <a:latin typeface="Quicksand" panose="020B0604020202020204" charset="0"/>
              </a:rPr>
              <a:t>edrych</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ar</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gymesuredd</a:t>
            </a:r>
            <a:r>
              <a:rPr lang="en-GB" sz="1400" dirty="0">
                <a:solidFill>
                  <a:srgbClr val="4E6A84"/>
                </a:solidFill>
                <a:latin typeface="Quicksand" panose="020B0604020202020204" charset="0"/>
              </a:rPr>
              <a:t> y tai newydd </a:t>
            </a:r>
            <a:endParaRPr lang="en-GB" sz="1400" dirty="0" smtClean="0">
              <a:solidFill>
                <a:srgbClr val="4E6A84"/>
              </a:solidFill>
              <a:latin typeface="Quicksand" panose="020B0604020202020204" charset="0"/>
            </a:endParaRPr>
          </a:p>
          <a:p>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drwy</a:t>
            </a:r>
            <a:r>
              <a:rPr lang="en-GB" sz="1400" dirty="0" smtClean="0">
                <a:solidFill>
                  <a:srgbClr val="4E6A84"/>
                </a:solidFill>
                <a:latin typeface="Quicksand" panose="020B0604020202020204" charset="0"/>
              </a:rPr>
              <a:t> </a:t>
            </a:r>
            <a:r>
              <a:rPr lang="en-GB" sz="1400" dirty="0" err="1">
                <a:solidFill>
                  <a:srgbClr val="4E6A84"/>
                </a:solidFill>
                <a:latin typeface="Quicksand" panose="020B0604020202020204" charset="0"/>
              </a:rPr>
              <a:t>ei</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osod</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ar</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hyd</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llinell</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blyg</a:t>
            </a:r>
            <a:r>
              <a:rPr lang="en-GB" sz="1400" dirty="0">
                <a:solidFill>
                  <a:srgbClr val="4E6A84"/>
                </a:solidFill>
                <a:latin typeface="Quicksand" panose="020B0604020202020204" charset="0"/>
              </a:rPr>
              <a:t> y </a:t>
            </a:r>
            <a:r>
              <a:rPr lang="en-GB" sz="1400" dirty="0" err="1">
                <a:solidFill>
                  <a:srgbClr val="4E6A84"/>
                </a:solidFill>
                <a:latin typeface="Quicksand" panose="020B0604020202020204" charset="0"/>
              </a:rPr>
              <a:t>paentiad</a:t>
            </a:r>
            <a:r>
              <a:rPr lang="en-GB" sz="1400" dirty="0">
                <a:solidFill>
                  <a:srgbClr val="4E6A84"/>
                </a:solidFill>
                <a:latin typeface="Quicksand" panose="020B0604020202020204" charset="0"/>
              </a:rPr>
              <a:t>.    </a:t>
            </a:r>
            <a:endParaRPr lang="en-GB" sz="1400" dirty="0" smtClean="0">
              <a:solidFill>
                <a:srgbClr val="4E6A84"/>
              </a:solidFill>
              <a:latin typeface="Quicksand" panose="020B0604020202020204" charset="0"/>
            </a:endParaRPr>
          </a:p>
          <a:p>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      Pa </a:t>
            </a:r>
            <a:r>
              <a:rPr lang="en-GB" sz="1400" dirty="0" err="1">
                <a:solidFill>
                  <a:srgbClr val="4E6A84"/>
                </a:solidFill>
                <a:latin typeface="Quicksand" panose="020B0604020202020204" charset="0"/>
              </a:rPr>
              <a:t>ochr</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sydd</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yn</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edrych</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orau</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i</a:t>
            </a:r>
            <a:r>
              <a:rPr lang="en-GB" sz="1400" dirty="0">
                <a:solidFill>
                  <a:srgbClr val="4E6A84"/>
                </a:solidFill>
                <a:latin typeface="Quicksand" panose="020B0604020202020204" charset="0"/>
              </a:rPr>
              <a:t> chi </a:t>
            </a:r>
            <a:r>
              <a:rPr lang="en-GB" sz="1400" dirty="0" err="1">
                <a:solidFill>
                  <a:srgbClr val="4E6A84"/>
                </a:solidFill>
                <a:latin typeface="Quicksand" panose="020B0604020202020204" charset="0"/>
              </a:rPr>
              <a:t>neu</a:t>
            </a:r>
            <a:r>
              <a:rPr lang="en-GB" sz="1400" dirty="0">
                <a:solidFill>
                  <a:srgbClr val="4E6A84"/>
                </a:solidFill>
                <a:latin typeface="Quicksand" panose="020B0604020202020204" charset="0"/>
              </a:rPr>
              <a:t> </a:t>
            </a:r>
            <a:endParaRPr lang="en-GB" sz="1400" dirty="0" smtClean="0">
              <a:solidFill>
                <a:srgbClr val="4E6A84"/>
              </a:solidFill>
              <a:latin typeface="Quicksand" panose="020B0604020202020204" charset="0"/>
            </a:endParaRPr>
          </a:p>
          <a:p>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ydyw’n</a:t>
            </a:r>
            <a:r>
              <a:rPr lang="en-GB" sz="1400" dirty="0" smtClean="0">
                <a:solidFill>
                  <a:srgbClr val="4E6A84"/>
                </a:solidFill>
                <a:latin typeface="Quicksand" panose="020B0604020202020204" charset="0"/>
              </a:rPr>
              <a:t> </a:t>
            </a:r>
            <a:r>
              <a:rPr lang="en-GB" sz="1400" dirty="0">
                <a:solidFill>
                  <a:srgbClr val="4E6A84"/>
                </a:solidFill>
                <a:latin typeface="Quicksand" panose="020B0604020202020204" charset="0"/>
              </a:rPr>
              <a:t>well </a:t>
            </a:r>
            <a:r>
              <a:rPr lang="en-GB" sz="1400" dirty="0" err="1">
                <a:solidFill>
                  <a:srgbClr val="4E6A84"/>
                </a:solidFill>
                <a:latin typeface="Quicksand" panose="020B0604020202020204" charset="0"/>
              </a:rPr>
              <a:t>gennych</a:t>
            </a:r>
            <a:r>
              <a:rPr lang="en-GB" sz="1400" dirty="0">
                <a:solidFill>
                  <a:srgbClr val="4E6A84"/>
                </a:solidFill>
                <a:latin typeface="Quicksand" panose="020B0604020202020204" charset="0"/>
              </a:rPr>
              <a:t> chi </a:t>
            </a:r>
            <a:r>
              <a:rPr lang="en-GB" sz="1400" dirty="0" err="1">
                <a:solidFill>
                  <a:srgbClr val="4E6A84"/>
                </a:solidFill>
                <a:latin typeface="Quicksand" panose="020B0604020202020204" charset="0"/>
              </a:rPr>
              <a:t>iddo</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fod</a:t>
            </a:r>
            <a:r>
              <a:rPr lang="en-GB" sz="1400" dirty="0">
                <a:solidFill>
                  <a:srgbClr val="4E6A84"/>
                </a:solidFill>
                <a:latin typeface="Quicksand" panose="020B0604020202020204" charset="0"/>
              </a:rPr>
              <a:t> </a:t>
            </a:r>
            <a:r>
              <a:rPr lang="en-GB" sz="1400" dirty="0" err="1">
                <a:solidFill>
                  <a:srgbClr val="4E6A84"/>
                </a:solidFill>
                <a:latin typeface="Quicksand" panose="020B0604020202020204" charset="0"/>
              </a:rPr>
              <a:t>yn</a:t>
            </a:r>
            <a:r>
              <a:rPr lang="en-GB" sz="1400" dirty="0">
                <a:solidFill>
                  <a:srgbClr val="4E6A84"/>
                </a:solidFill>
                <a:latin typeface="Quicksand" panose="020B0604020202020204" charset="0"/>
              </a:rPr>
              <a:t> </a:t>
            </a:r>
            <a:endParaRPr lang="en-GB" sz="1400" dirty="0" smtClean="0">
              <a:solidFill>
                <a:srgbClr val="4E6A84"/>
              </a:solidFill>
              <a:latin typeface="Quicksand" panose="020B0604020202020204" charset="0"/>
            </a:endParaRPr>
          </a:p>
          <a:p>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      </a:t>
            </a:r>
            <a:r>
              <a:rPr lang="en-GB" sz="1400" dirty="0" err="1" smtClean="0">
                <a:solidFill>
                  <a:srgbClr val="4E6A84"/>
                </a:solidFill>
                <a:latin typeface="Quicksand" panose="020B0604020202020204" charset="0"/>
              </a:rPr>
              <a:t>anghymesur</a:t>
            </a:r>
            <a:r>
              <a:rPr lang="en-GB" sz="1400" dirty="0">
                <a:solidFill>
                  <a:srgbClr val="4E6A84"/>
                </a:solidFill>
                <a:latin typeface="Quicksand" panose="020B0604020202020204" charset="0"/>
              </a:rPr>
              <a:t>? </a:t>
            </a:r>
            <a:endParaRPr lang="en-GB" dirty="0" smtClean="0">
              <a:solidFill>
                <a:srgbClr val="4E6A84"/>
              </a:solidFill>
              <a:latin typeface="Fredoka One" panose="020B0604020202020204" charset="0"/>
            </a:endParaRPr>
          </a:p>
        </p:txBody>
      </p:sp>
      <p:pic>
        <p:nvPicPr>
          <p:cNvPr id="7" name="Picture 6"/>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flipH="1">
            <a:off x="10295614" y="231520"/>
            <a:ext cx="3337930" cy="8829717"/>
          </a:xfrm>
          <a:prstGeom prst="rect">
            <a:avLst/>
          </a:prstGeom>
        </p:spPr>
      </p:pic>
    </p:spTree>
    <p:extLst>
      <p:ext uri="{BB962C8B-B14F-4D97-AF65-F5344CB8AC3E}">
        <p14:creationId xmlns:p14="http://schemas.microsoft.com/office/powerpoint/2010/main" val="1715997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862818"/>
            <a:ext cx="12778668" cy="2995182"/>
          </a:xfrm>
          <a:prstGeom prst="rect">
            <a:avLst/>
          </a:prstGeom>
        </p:spPr>
      </p:pic>
      <p:sp>
        <p:nvSpPr>
          <p:cNvPr id="2" name="Rectangle 1"/>
          <p:cNvSpPr/>
          <p:nvPr/>
        </p:nvSpPr>
        <p:spPr>
          <a:xfrm>
            <a:off x="643794" y="420944"/>
            <a:ext cx="7851790"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Gwydr</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lliw</a:t>
            </a:r>
            <a:endParaRPr lang="en-GB" sz="4000" dirty="0">
              <a:solidFill>
                <a:srgbClr val="4E6A84"/>
              </a:solidFill>
              <a:latin typeface="Fredoka One" panose="02000000000000000000" pitchFamily="2" charset="77"/>
            </a:endParaRPr>
          </a:p>
        </p:txBody>
      </p:sp>
      <p:sp>
        <p:nvSpPr>
          <p:cNvPr id="38" name="Rectangle 37"/>
          <p:cNvSpPr/>
          <p:nvPr/>
        </p:nvSpPr>
        <p:spPr>
          <a:xfrm>
            <a:off x="643794" y="1383715"/>
            <a:ext cx="6099906" cy="1938992"/>
          </a:xfrm>
          <a:prstGeom prst="rect">
            <a:avLst/>
          </a:prstGeom>
        </p:spPr>
        <p:txBody>
          <a:bodyPr wrap="square">
            <a:spAutoFit/>
          </a:bodyPr>
          <a:lstStyle/>
          <a:p>
            <a:r>
              <a:rPr lang="en-GB" sz="2000" b="1" dirty="0" err="1">
                <a:solidFill>
                  <a:srgbClr val="D78643"/>
                </a:solidFill>
                <a:latin typeface="Quicksand" panose="020B0604020202020204" charset="0"/>
              </a:rPr>
              <a:t>Yn</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debyg</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i’r</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cerfiadau</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derw</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roedd</a:t>
            </a:r>
            <a:r>
              <a:rPr lang="en-GB" sz="2000" b="1" dirty="0">
                <a:solidFill>
                  <a:srgbClr val="D78643"/>
                </a:solidFill>
                <a:latin typeface="Quicksand" panose="020B0604020202020204" charset="0"/>
              </a:rPr>
              <a:t> y </a:t>
            </a:r>
            <a:r>
              <a:rPr lang="en-GB" sz="2000" b="1" dirty="0" err="1">
                <a:solidFill>
                  <a:srgbClr val="D78643"/>
                </a:solidFill>
                <a:latin typeface="Quicksand" panose="020B0604020202020204" charset="0"/>
              </a:rPr>
              <a:t>Merched</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yn</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casglu</a:t>
            </a:r>
            <a:r>
              <a:rPr lang="en-GB" sz="2000" b="1" dirty="0">
                <a:solidFill>
                  <a:srgbClr val="D78643"/>
                </a:solidFill>
                <a:latin typeface="Quicksand" panose="020B0604020202020204" charset="0"/>
              </a:rPr>
              <a:t> a </a:t>
            </a:r>
            <a:r>
              <a:rPr lang="en-GB" sz="2000" b="1" dirty="0" err="1">
                <a:solidFill>
                  <a:srgbClr val="D78643"/>
                </a:solidFill>
                <a:latin typeface="Quicksand" panose="020B0604020202020204" charset="0"/>
              </a:rPr>
              <a:t>thrawsnewid</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eu</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ffenestri</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gyda</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gwydr</a:t>
            </a:r>
            <a:r>
              <a:rPr lang="en-GB" sz="2000" b="1" dirty="0">
                <a:solidFill>
                  <a:srgbClr val="D78643"/>
                </a:solidFill>
                <a:latin typeface="Quicksand" panose="020B0604020202020204" charset="0"/>
              </a:rPr>
              <a:t> </a:t>
            </a:r>
            <a:r>
              <a:rPr lang="en-GB" sz="2000" b="1" dirty="0" err="1">
                <a:solidFill>
                  <a:srgbClr val="D78643"/>
                </a:solidFill>
                <a:latin typeface="Quicksand" panose="020B0604020202020204" charset="0"/>
              </a:rPr>
              <a:t>lliw</a:t>
            </a:r>
            <a:r>
              <a:rPr lang="en-GB" sz="2000" b="1" dirty="0">
                <a:solidFill>
                  <a:srgbClr val="D78643"/>
                </a:solidFill>
                <a:latin typeface="Quicksand" panose="020B0604020202020204" charset="0"/>
              </a:rPr>
              <a:t>. </a:t>
            </a:r>
            <a:endParaRPr lang="en-GB" sz="2000" b="1" dirty="0" smtClean="0">
              <a:solidFill>
                <a:srgbClr val="D78643"/>
              </a:solidFill>
              <a:latin typeface="Quicksand" panose="020B0604020202020204" charset="0"/>
            </a:endParaRPr>
          </a:p>
          <a:p>
            <a:endParaRPr lang="en-GB" sz="2000" dirty="0">
              <a:solidFill>
                <a:srgbClr val="4E6A84"/>
              </a:solidFill>
              <a:latin typeface="Quicksand" panose="020B0604020202020204" charset="0"/>
            </a:endParaRPr>
          </a:p>
          <a:p>
            <a:r>
              <a:rPr lang="en-GB" sz="2000" dirty="0" err="1">
                <a:solidFill>
                  <a:srgbClr val="4E6A84"/>
                </a:solidFill>
                <a:latin typeface="Quicksand" panose="020B0604020202020204" charset="0"/>
              </a:rPr>
              <a:t>Mae’r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ffenestri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lliw</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wedi’u</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dethol</a:t>
            </a:r>
            <a:r>
              <a:rPr lang="en-GB" sz="2000" dirty="0">
                <a:solidFill>
                  <a:srgbClr val="4E6A84"/>
                </a:solidFill>
                <a:latin typeface="Quicksand" panose="020B0604020202020204" charset="0"/>
              </a:rPr>
              <a:t> o jig-so o </a:t>
            </a:r>
            <a:r>
              <a:rPr lang="en-GB" sz="2000" dirty="0" err="1">
                <a:solidFill>
                  <a:srgbClr val="4E6A84"/>
                </a:solidFill>
                <a:latin typeface="Quicksand" panose="020B0604020202020204" charset="0"/>
              </a:rPr>
              <a:t>ddarnau</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gwahanol</a:t>
            </a:r>
            <a:r>
              <a:rPr lang="en-GB" sz="2000" dirty="0">
                <a:solidFill>
                  <a:srgbClr val="4E6A84"/>
                </a:solidFill>
                <a:latin typeface="Quicksand" panose="020B0604020202020204" charset="0"/>
              </a:rPr>
              <a:t> o </a:t>
            </a:r>
            <a:r>
              <a:rPr lang="en-GB" sz="2000" dirty="0" err="1">
                <a:solidFill>
                  <a:srgbClr val="4E6A84"/>
                </a:solidFill>
                <a:latin typeface="Quicksand" panose="020B0604020202020204" charset="0"/>
              </a:rPr>
              <a:t>wydr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yn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cynnwys</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gwydr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o’r</a:t>
            </a:r>
            <a:r>
              <a:rPr lang="en-GB" sz="2000" dirty="0">
                <a:solidFill>
                  <a:srgbClr val="4E6A84"/>
                </a:solidFill>
                <a:latin typeface="Quicksand" panose="020B0604020202020204" charset="0"/>
              </a:rPr>
              <a:t> 16eg </a:t>
            </a:r>
            <a:r>
              <a:rPr lang="en-GB" sz="2000" dirty="0" err="1">
                <a:solidFill>
                  <a:srgbClr val="4E6A84"/>
                </a:solidFill>
                <a:latin typeface="Quicksand" panose="020B0604020202020204" charset="0"/>
              </a:rPr>
              <a:t>Ganrif</a:t>
            </a:r>
            <a:r>
              <a:rPr lang="en-GB" sz="2000" dirty="0">
                <a:solidFill>
                  <a:srgbClr val="4E6A84"/>
                </a:solidFill>
                <a:latin typeface="Quicksand" panose="020B0604020202020204" charset="0"/>
              </a:rPr>
              <a:t> o </a:t>
            </a:r>
            <a:r>
              <a:rPr lang="en-GB" sz="2000" dirty="0" err="1">
                <a:solidFill>
                  <a:srgbClr val="4E6A84"/>
                </a:solidFill>
                <a:latin typeface="Quicksand" panose="020B0604020202020204" charset="0"/>
              </a:rPr>
              <a:t>Abaty</a:t>
            </a:r>
            <a:r>
              <a:rPr lang="en-GB" sz="2000" dirty="0">
                <a:solidFill>
                  <a:srgbClr val="4E6A84"/>
                </a:solidFill>
                <a:latin typeface="Quicksand" panose="020B0604020202020204" charset="0"/>
              </a:rPr>
              <a:t> Glyn y </a:t>
            </a:r>
            <a:r>
              <a:rPr lang="en-GB" sz="2000" dirty="0" err="1">
                <a:solidFill>
                  <a:srgbClr val="4E6A84"/>
                </a:solidFill>
                <a:latin typeface="Quicksand" panose="020B0604020202020204" charset="0"/>
              </a:rPr>
              <a:t>Groes</a:t>
            </a:r>
            <a:r>
              <a:rPr lang="en-GB" sz="2000" dirty="0">
                <a:solidFill>
                  <a:srgbClr val="4E6A84"/>
                </a:solidFill>
                <a:latin typeface="Quicksand" panose="020B0604020202020204" charset="0"/>
              </a:rPr>
              <a:t>.</a:t>
            </a:r>
            <a:endParaRPr lang="en-GB" sz="2000" dirty="0" smtClean="0">
              <a:solidFill>
                <a:srgbClr val="4E6A84"/>
              </a:solidFill>
              <a:latin typeface="Quicksand" panose="020B0604020202020204" charset="0"/>
            </a:endParaRPr>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00367" y="3579132"/>
            <a:ext cx="3932868" cy="3058150"/>
          </a:xfrm>
          <a:prstGeom prst="rect">
            <a:avLst/>
          </a:prstGeom>
        </p:spPr>
      </p:pic>
      <p:sp>
        <p:nvSpPr>
          <p:cNvPr id="6" name="Rectangle 5"/>
          <p:cNvSpPr/>
          <p:nvPr/>
        </p:nvSpPr>
        <p:spPr>
          <a:xfrm>
            <a:off x="2596177" y="3964758"/>
            <a:ext cx="2777337" cy="2308324"/>
          </a:xfrm>
          <a:prstGeom prst="rect">
            <a:avLst/>
          </a:prstGeom>
        </p:spPr>
        <p:txBody>
          <a:bodyPr wrap="square">
            <a:spAutoFit/>
          </a:bodyPr>
          <a:lstStyle/>
          <a:p>
            <a:pPr algn="ctr"/>
            <a:r>
              <a:rPr lang="en-GB" dirty="0" err="1">
                <a:solidFill>
                  <a:srgbClr val="4E6A84"/>
                </a:solidFill>
                <a:latin typeface="Quicksand" panose="020B0604020202020204" charset="0"/>
              </a:rPr>
              <a:t>Sylwch</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sut</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mae</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rhai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o’r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darnau</a:t>
            </a:r>
            <a:r>
              <a:rPr lang="en-GB" dirty="0">
                <a:solidFill>
                  <a:srgbClr val="4E6A84"/>
                </a:solidFill>
                <a:latin typeface="Quicksand" panose="020B0604020202020204" charset="0"/>
              </a:rPr>
              <a:t> o </a:t>
            </a:r>
            <a:r>
              <a:rPr lang="en-GB" dirty="0" err="1">
                <a:solidFill>
                  <a:srgbClr val="4E6A84"/>
                </a:solidFill>
                <a:latin typeface="Quicksand" panose="020B0604020202020204" charset="0"/>
              </a:rPr>
              <a:t>wydr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lliw</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cael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gosod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â’u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wyneb</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lawr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glyfar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mwyn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gosod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berffaith</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gan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sicrhau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nad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oes</a:t>
            </a:r>
            <a:r>
              <a:rPr lang="en-GB" dirty="0">
                <a:solidFill>
                  <a:srgbClr val="4E6A84"/>
                </a:solidFill>
                <a:latin typeface="Quicksand" panose="020B0604020202020204" charset="0"/>
              </a:rPr>
              <a:t> darn o </a:t>
            </a:r>
            <a:r>
              <a:rPr lang="en-GB" dirty="0" err="1">
                <a:solidFill>
                  <a:srgbClr val="4E6A84"/>
                </a:solidFill>
                <a:latin typeface="Quicksand" panose="020B0604020202020204" charset="0"/>
              </a:rPr>
              <a:t>wydr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cael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wastraffu</a:t>
            </a:r>
            <a:r>
              <a:rPr lang="en-GB" dirty="0">
                <a:solidFill>
                  <a:srgbClr val="4E6A84"/>
                </a:solidFill>
                <a:latin typeface="Quicksand" panose="020B0604020202020204" charset="0"/>
              </a:rPr>
              <a:t>! </a:t>
            </a:r>
          </a:p>
        </p:txBody>
      </p:sp>
      <p:pic>
        <p:nvPicPr>
          <p:cNvPr id="13" name="Picture 12"/>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a:off x="-580372" y="2443141"/>
            <a:ext cx="3320848" cy="8829717"/>
          </a:xfrm>
          <a:prstGeom prst="rect">
            <a:avLst/>
          </a:prstGeom>
        </p:spPr>
      </p:pic>
      <p:pic>
        <p:nvPicPr>
          <p:cNvPr id="3" name="Picture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3638" flipH="1">
            <a:off x="7325897" y="470897"/>
            <a:ext cx="4278676" cy="5703620"/>
          </a:xfrm>
          <a:prstGeom prst="roundRect">
            <a:avLst/>
          </a:prstGeom>
          <a:ln w="38100">
            <a:solidFill>
              <a:srgbClr val="FFD966"/>
            </a:solidFill>
          </a:ln>
        </p:spPr>
      </p:pic>
      <p:pic>
        <p:nvPicPr>
          <p:cNvPr id="4" name="Picture 3"/>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rot="21340648">
            <a:off x="6391184" y="4074617"/>
            <a:ext cx="3293680" cy="2182825"/>
          </a:xfrm>
          <a:prstGeom prst="roundRect">
            <a:avLst/>
          </a:prstGeom>
          <a:ln w="38100">
            <a:solidFill>
              <a:srgbClr val="FFD966"/>
            </a:solidFill>
          </a:ln>
        </p:spPr>
      </p:pic>
    </p:spTree>
    <p:extLst>
      <p:ext uri="{BB962C8B-B14F-4D97-AF65-F5344CB8AC3E}">
        <p14:creationId xmlns:p14="http://schemas.microsoft.com/office/powerpoint/2010/main" val="29911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pic>
        <p:nvPicPr>
          <p:cNvPr id="23" name="Graphic 15">
            <a:extLst>
              <a:ext uri="{FF2B5EF4-FFF2-40B4-BE49-F238E27FC236}">
                <a16:creationId xmlns:a16="http://schemas.microsoft.com/office/drawing/2014/main" id="{6212A04D-3FC7-6E40-AA1A-1C4910D088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717467" y="408244"/>
            <a:ext cx="5256244" cy="7443385"/>
          </a:xfrm>
          <a:prstGeom prst="rect">
            <a:avLst/>
          </a:prstGeom>
        </p:spPr>
      </p:pic>
      <p:grpSp>
        <p:nvGrpSpPr>
          <p:cNvPr id="4" name="Group 3"/>
          <p:cNvGrpSpPr/>
          <p:nvPr/>
        </p:nvGrpSpPr>
        <p:grpSpPr>
          <a:xfrm>
            <a:off x="1045029" y="1388608"/>
            <a:ext cx="9488815" cy="5134483"/>
            <a:chOff x="1177519" y="1528308"/>
            <a:chExt cx="8626091" cy="5134483"/>
          </a:xfrm>
        </p:grpSpPr>
        <p:sp>
          <p:nvSpPr>
            <p:cNvPr id="10" name="TextBox 9">
              <a:extLst>
                <a:ext uri="{FF2B5EF4-FFF2-40B4-BE49-F238E27FC236}">
                  <a16:creationId xmlns:a16="http://schemas.microsoft.com/office/drawing/2014/main" id="{F9595D39-4F6C-EA45-9027-DC4783050CFC}"/>
                </a:ext>
              </a:extLst>
            </p:cNvPr>
            <p:cNvSpPr txBox="1"/>
            <p:nvPr/>
          </p:nvSpPr>
          <p:spPr>
            <a:xfrm>
              <a:off x="5773966" y="1945974"/>
              <a:ext cx="4029644" cy="369332"/>
            </a:xfrm>
            <a:prstGeom prst="rect">
              <a:avLst/>
            </a:prstGeom>
            <a:noFill/>
          </p:spPr>
          <p:txBody>
            <a:bodyPr wrap="square" rtlCol="0">
              <a:spAutoFit/>
            </a:bodyPr>
            <a:lstStyle/>
            <a:p>
              <a:endParaRPr lang="en-US" dirty="0"/>
            </a:p>
          </p:txBody>
        </p:sp>
        <p:sp>
          <p:nvSpPr>
            <p:cNvPr id="2" name="Rectangle 1"/>
            <p:cNvSpPr/>
            <p:nvPr/>
          </p:nvSpPr>
          <p:spPr>
            <a:xfrm>
              <a:off x="1177519" y="1528308"/>
              <a:ext cx="4226792" cy="5134483"/>
            </a:xfrm>
            <a:prstGeom prst="rect">
              <a:avLst/>
            </a:prstGeom>
          </p:spPr>
          <p:txBody>
            <a:bodyPr wrap="square">
              <a:spAutoFit/>
            </a:bodyPr>
            <a:lstStyle/>
            <a:p>
              <a:pPr>
                <a:lnSpc>
                  <a:spcPct val="107000"/>
                </a:lnSpc>
                <a:spcAft>
                  <a:spcPts val="800"/>
                </a:spcAft>
              </a:pPr>
              <a:r>
                <a:rPr lang="en-GB" sz="4000" dirty="0" err="1">
                  <a:solidFill>
                    <a:srgbClr val="FFD966"/>
                  </a:solidFill>
                  <a:latin typeface="Fredoka One" panose="02000000000000000000" pitchFamily="2" charset="77"/>
                </a:rPr>
                <a:t>Gweithgaredd</a:t>
              </a:r>
              <a:r>
                <a:rPr lang="en-GB" sz="4000" dirty="0">
                  <a:solidFill>
                    <a:srgbClr val="FFD966"/>
                  </a:solidFill>
                  <a:latin typeface="Fredoka One" panose="02000000000000000000" pitchFamily="2" charset="77"/>
                </a:rPr>
                <a:t>             </a:t>
              </a:r>
              <a:r>
                <a:rPr lang="en-GB" sz="4000" dirty="0" err="1">
                  <a:solidFill>
                    <a:srgbClr val="FFFFFF"/>
                  </a:solidFill>
                  <a:latin typeface="Fredoka One" panose="020B0604020202020204" charset="0"/>
                </a:rPr>
                <a:t>Dylunio</a:t>
              </a:r>
              <a:r>
                <a:rPr lang="en-GB" sz="4000" dirty="0">
                  <a:solidFill>
                    <a:srgbClr val="FFFFFF"/>
                  </a:solidFill>
                  <a:latin typeface="Fredoka One" panose="020B0604020202020204" charset="0"/>
                </a:rPr>
                <a:t> </a:t>
              </a:r>
              <a:r>
                <a:rPr lang="en-GB" sz="4000" dirty="0" err="1">
                  <a:solidFill>
                    <a:srgbClr val="FFFFFF"/>
                  </a:solidFill>
                  <a:latin typeface="Fredoka One" panose="020B0604020202020204" charset="0"/>
                </a:rPr>
                <a:t>ffenestr</a:t>
              </a:r>
              <a:r>
                <a:rPr lang="en-GB" sz="4000" dirty="0">
                  <a:solidFill>
                    <a:srgbClr val="FFFFFF"/>
                  </a:solidFill>
                  <a:latin typeface="Fredoka One" panose="020B0604020202020204" charset="0"/>
                </a:rPr>
                <a:t> </a:t>
              </a:r>
              <a:r>
                <a:rPr lang="en-GB" sz="4000" dirty="0" err="1">
                  <a:solidFill>
                    <a:srgbClr val="FFFFFF"/>
                  </a:solidFill>
                  <a:latin typeface="Fredoka One" panose="020B0604020202020204" charset="0"/>
                </a:rPr>
                <a:t>lliw</a:t>
              </a:r>
              <a:endParaRPr lang="en-GB" sz="1600" dirty="0" smtClean="0">
                <a:solidFill>
                  <a:srgbClr val="FFFFFF"/>
                </a:solidFill>
                <a:latin typeface="Fredoka One" panose="020B0604020202020204" charset="0"/>
              </a:endParaRPr>
            </a:p>
            <a:p>
              <a:pPr>
                <a:lnSpc>
                  <a:spcPct val="107000"/>
                </a:lnSpc>
                <a:spcAft>
                  <a:spcPts val="800"/>
                </a:spcAft>
              </a:pPr>
              <a:r>
                <a:rPr lang="en-GB" sz="2800" dirty="0" err="1">
                  <a:solidFill>
                    <a:srgbClr val="FFFFFF"/>
                  </a:solidFill>
                  <a:latin typeface="Fredoka One" panose="020B0604020202020204" charset="0"/>
                </a:rPr>
                <a:t>Bydd</a:t>
              </a:r>
              <a:r>
                <a:rPr lang="en-GB" sz="2800" dirty="0">
                  <a:solidFill>
                    <a:srgbClr val="FFFFFF"/>
                  </a:solidFill>
                  <a:latin typeface="Fredoka One" panose="020B0604020202020204" charset="0"/>
                </a:rPr>
                <a:t> </a:t>
              </a:r>
              <a:r>
                <a:rPr lang="en-GB" sz="2800" dirty="0" err="1">
                  <a:solidFill>
                    <a:srgbClr val="FFFFFF"/>
                  </a:solidFill>
                  <a:latin typeface="Fredoka One" panose="020B0604020202020204" charset="0"/>
                </a:rPr>
                <a:t>arnoch</a:t>
              </a:r>
              <a:r>
                <a:rPr lang="en-GB" sz="2800" dirty="0">
                  <a:solidFill>
                    <a:srgbClr val="FFFFFF"/>
                  </a:solidFill>
                  <a:latin typeface="Fredoka One" panose="020B0604020202020204" charset="0"/>
                </a:rPr>
                <a:t> chi </a:t>
              </a:r>
              <a:r>
                <a:rPr lang="en-GB" sz="2800" dirty="0" err="1">
                  <a:solidFill>
                    <a:srgbClr val="FFFFFF"/>
                  </a:solidFill>
                  <a:latin typeface="Fredoka One" panose="020B0604020202020204" charset="0"/>
                </a:rPr>
                <a:t>angen</a:t>
              </a:r>
              <a:r>
                <a:rPr lang="en-GB" sz="2800" dirty="0" smtClean="0">
                  <a:solidFill>
                    <a:srgbClr val="FFFFFF"/>
                  </a:solidFill>
                  <a:latin typeface="Fredoka One" panose="020B0604020202020204" charset="0"/>
                </a:rPr>
                <a:t>:</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err="1">
                  <a:solidFill>
                    <a:srgbClr val="FFFFFF"/>
                  </a:solidFill>
                  <a:latin typeface="Quicksand" panose="020B0604020202020204" charset="0"/>
                </a:rPr>
                <a:t>Pensil</a:t>
              </a:r>
              <a:r>
                <a:rPr lang="en-GB" dirty="0">
                  <a:solidFill>
                    <a:srgbClr val="FFFFFF"/>
                  </a:solidFill>
                  <a:latin typeface="Quicksand" panose="020B0604020202020204" charset="0"/>
                </a:rPr>
                <a:t> </a:t>
              </a:r>
            </a:p>
            <a:p>
              <a:pPr marL="285750" indent="-285750">
                <a:buFont typeface="Arial" panose="020B0604020202020204" pitchFamily="34" charset="0"/>
                <a:buChar char="•"/>
              </a:pPr>
              <a:r>
                <a:rPr lang="en-GB" dirty="0" err="1">
                  <a:solidFill>
                    <a:srgbClr val="FFFFFF"/>
                  </a:solidFill>
                  <a:latin typeface="Quicksand" panose="020B0604020202020204" charset="0"/>
                </a:rPr>
                <a:t>Pren</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mesur</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err="1">
                  <a:solidFill>
                    <a:srgbClr val="FFFFFF"/>
                  </a:solidFill>
                  <a:latin typeface="Quicksand" panose="020B0604020202020204" charset="0"/>
                </a:rPr>
                <a:t>Cerdyn</a:t>
              </a:r>
              <a:r>
                <a:rPr lang="en-GB" dirty="0">
                  <a:solidFill>
                    <a:srgbClr val="FFFFFF"/>
                  </a:solidFill>
                  <a:latin typeface="Quicksand" panose="020B0604020202020204" charset="0"/>
                </a:rPr>
                <a:t> du</a:t>
              </a:r>
            </a:p>
            <a:p>
              <a:pPr marL="285750" indent="-285750">
                <a:buFont typeface="Arial" panose="020B0604020202020204" pitchFamily="34" charset="0"/>
                <a:buChar char="•"/>
              </a:pPr>
              <a:r>
                <a:rPr lang="en-GB" dirty="0" err="1">
                  <a:solidFill>
                    <a:srgbClr val="FFFFFF"/>
                  </a:solidFill>
                  <a:latin typeface="Quicksand" panose="020B0604020202020204" charset="0"/>
                </a:rPr>
                <a:t>Papur</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sidan</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lliw</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err="1">
                  <a:solidFill>
                    <a:srgbClr val="FFFFFF"/>
                  </a:solidFill>
                  <a:latin typeface="Quicksand" panose="020B0604020202020204" charset="0"/>
                </a:rPr>
                <a:t>Beiros</a:t>
              </a:r>
              <a:r>
                <a:rPr lang="en-GB" dirty="0">
                  <a:solidFill>
                    <a:srgbClr val="FFFFFF"/>
                  </a:solidFill>
                  <a:latin typeface="Quicksand" panose="020B0604020202020204" charset="0"/>
                </a:rPr>
                <a:t> du</a:t>
              </a:r>
            </a:p>
            <a:p>
              <a:pPr marL="285750" indent="-285750">
                <a:buFont typeface="Arial" panose="020B0604020202020204" pitchFamily="34" charset="0"/>
                <a:buChar char="•"/>
              </a:pPr>
              <a:r>
                <a:rPr lang="en-GB" dirty="0" err="1">
                  <a:solidFill>
                    <a:srgbClr val="FFFFFF"/>
                  </a:solidFill>
                  <a:latin typeface="Quicksand" panose="020B0604020202020204" charset="0"/>
                </a:rPr>
                <a:t>Siswrn</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err="1">
                  <a:solidFill>
                    <a:srgbClr val="FFFFFF"/>
                  </a:solidFill>
                  <a:latin typeface="Quicksand" panose="020B0604020202020204" charset="0"/>
                </a:rPr>
                <a:t>Glud</a:t>
              </a:r>
              <a:endParaRPr lang="en-GB" dirty="0">
                <a:solidFill>
                  <a:srgbClr val="FFFFFF"/>
                </a:solidFill>
                <a:latin typeface="Quicksand" panose="020B0604020202020204" charset="0"/>
              </a:endParaRPr>
            </a:p>
            <a:p>
              <a:pPr>
                <a:lnSpc>
                  <a:spcPct val="107000"/>
                </a:lnSpc>
                <a:spcAft>
                  <a:spcPts val="800"/>
                </a:spcAft>
              </a:pPr>
              <a:endParaRPr lang="en-GB" sz="2800" dirty="0" smtClean="0">
                <a:solidFill>
                  <a:srgbClr val="FFFFFF"/>
                </a:solidFill>
                <a:latin typeface="Fredoka One" panose="020B0604020202020204" charset="0"/>
              </a:endParaRPr>
            </a:p>
          </p:txBody>
        </p:sp>
      </p:grpSp>
      <p:pic>
        <p:nvPicPr>
          <p:cNvPr id="11" name="Picture 10"/>
          <p:cNvPicPr>
            <a:picLocks noChangeAspect="1"/>
          </p:cNvPicPr>
          <p:nvPr/>
        </p:nvPicPr>
        <p:blipFill rotWithShape="1">
          <a:blip r:embed="rId9" cstate="email">
            <a:extLst>
              <a:ext uri="{BEBA8EAE-BF5A-486C-A8C5-ECC9F3942E4B}">
                <a14:imgProps xmlns:a14="http://schemas.microsoft.com/office/drawing/2010/main">
                  <a14:imgLayer r:embed="rId10">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9260251" y="-163792"/>
            <a:ext cx="2971197" cy="7859609"/>
          </a:xfrm>
          <a:prstGeom prst="rect">
            <a:avLst/>
          </a:prstGeom>
        </p:spPr>
      </p:pic>
      <p:pic>
        <p:nvPicPr>
          <p:cNvPr id="12" name="Picture 11"/>
          <p:cNvPicPr>
            <a:picLocks noChangeAspect="1"/>
          </p:cNvPicPr>
          <p:nvPr/>
        </p:nvPicPr>
        <p:blipFill rotWithShape="1">
          <a:blip r:embed="rId11" cstate="email">
            <a:extLst>
              <a:ext uri="{BEBA8EAE-BF5A-486C-A8C5-ECC9F3942E4B}">
                <a14:imgProps xmlns:a14="http://schemas.microsoft.com/office/drawing/2010/main">
                  <a14:imgLayer r:embed="rId12">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6527616" y="-234488"/>
            <a:ext cx="2971197" cy="7859609"/>
          </a:xfrm>
          <a:prstGeom prst="rect">
            <a:avLst/>
          </a:prstGeom>
        </p:spPr>
      </p:pic>
    </p:spTree>
    <p:extLst>
      <p:ext uri="{BB962C8B-B14F-4D97-AF65-F5344CB8AC3E}">
        <p14:creationId xmlns:p14="http://schemas.microsoft.com/office/powerpoint/2010/main" val="22455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81247" y="462527"/>
            <a:ext cx="10111099" cy="583621"/>
          </a:xfrm>
          <a:prstGeom prst="rect">
            <a:avLst/>
          </a:prstGeom>
        </p:spPr>
        <p:txBody>
          <a:bodyPr wrap="square">
            <a:spAutoFit/>
          </a:bodyPr>
          <a:lstStyle/>
          <a:p>
            <a:pPr>
              <a:lnSpc>
                <a:spcPct val="107000"/>
              </a:lnSpc>
              <a:spcAft>
                <a:spcPts val="800"/>
              </a:spcAft>
            </a:pPr>
            <a:r>
              <a:rPr lang="en-GB" sz="3200" dirty="0" err="1">
                <a:solidFill>
                  <a:srgbClr val="D78643"/>
                </a:solidFill>
                <a:latin typeface="Fredoka One" panose="02000000000000000000" pitchFamily="2" charset="77"/>
              </a:rPr>
              <a:t>Dylunio</a:t>
            </a:r>
            <a:r>
              <a:rPr lang="en-GB" sz="3200" dirty="0">
                <a:solidFill>
                  <a:srgbClr val="D78643"/>
                </a:solidFill>
                <a:latin typeface="Fredoka One" panose="02000000000000000000" pitchFamily="2" charset="77"/>
              </a:rPr>
              <a:t> </a:t>
            </a:r>
            <a:r>
              <a:rPr lang="en-GB" sz="3200" dirty="0" err="1">
                <a:solidFill>
                  <a:srgbClr val="D78643"/>
                </a:solidFill>
                <a:latin typeface="Fredoka One" panose="02000000000000000000" pitchFamily="2" charset="77"/>
              </a:rPr>
              <a:t>ffenestr</a:t>
            </a:r>
            <a:r>
              <a:rPr lang="en-GB" sz="3200" dirty="0">
                <a:solidFill>
                  <a:srgbClr val="D78643"/>
                </a:solidFill>
                <a:latin typeface="Fredoka One" panose="02000000000000000000" pitchFamily="2" charset="77"/>
              </a:rPr>
              <a:t> </a:t>
            </a:r>
            <a:r>
              <a:rPr lang="en-GB" sz="3200" dirty="0" err="1">
                <a:solidFill>
                  <a:srgbClr val="D78643"/>
                </a:solidFill>
                <a:latin typeface="Fredoka One" panose="02000000000000000000" pitchFamily="2" charset="77"/>
              </a:rPr>
              <a:t>lliw</a:t>
            </a:r>
            <a:r>
              <a:rPr lang="en-GB" sz="3200" dirty="0">
                <a:solidFill>
                  <a:srgbClr val="D78643"/>
                </a:solidFill>
                <a:latin typeface="Fredoka One" panose="02000000000000000000" pitchFamily="2" charset="77"/>
              </a:rPr>
              <a:t>– </a:t>
            </a:r>
            <a:r>
              <a:rPr lang="en-GB" sz="3200" dirty="0" err="1">
                <a:solidFill>
                  <a:srgbClr val="4E6A84"/>
                </a:solidFill>
                <a:latin typeface="Fredoka One" panose="02000000000000000000" pitchFamily="2" charset="77"/>
              </a:rPr>
              <a:t>Cyfarwyddiadau</a:t>
            </a:r>
            <a:endParaRPr lang="en-GB" sz="3200" dirty="0">
              <a:solidFill>
                <a:srgbClr val="4E6A84"/>
              </a:solidFill>
              <a:latin typeface="Fredoka One" panose="02000000000000000000" pitchFamily="2" charset="77"/>
            </a:endParaRPr>
          </a:p>
        </p:txBody>
      </p:sp>
      <p:sp>
        <p:nvSpPr>
          <p:cNvPr id="19" name="Rectangle 18"/>
          <p:cNvSpPr/>
          <p:nvPr/>
        </p:nvSpPr>
        <p:spPr>
          <a:xfrm>
            <a:off x="1" y="6342434"/>
            <a:ext cx="12192000" cy="563210"/>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581247" y="1325487"/>
            <a:ext cx="5225608" cy="4278094"/>
          </a:xfrm>
          <a:prstGeom prst="rect">
            <a:avLst/>
          </a:prstGeom>
        </p:spPr>
        <p:txBody>
          <a:bodyPr wrap="square">
            <a:spAutoFit/>
          </a:bodyPr>
          <a:lstStyle/>
          <a:p>
            <a:pPr marL="342900" indent="-342900">
              <a:buFont typeface="+mj-lt"/>
              <a:buAutoNum type="arabicPeriod"/>
            </a:pPr>
            <a:r>
              <a:rPr lang="en-GB" sz="1600" dirty="0" err="1">
                <a:solidFill>
                  <a:srgbClr val="4E6A84"/>
                </a:solidFill>
                <a:latin typeface="Quicksand" panose="020B0604020202020204" charset="0"/>
              </a:rPr>
              <a:t>Plygwch</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cerdyn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hanner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Mesurwch</a:t>
            </a:r>
            <a:r>
              <a:rPr lang="en-GB" sz="1600" dirty="0">
                <a:solidFill>
                  <a:srgbClr val="4E6A84"/>
                </a:solidFill>
                <a:latin typeface="Quicksand" panose="020B0604020202020204" charset="0"/>
              </a:rPr>
              <a:t> a </a:t>
            </a:r>
            <a:r>
              <a:rPr lang="en-GB" sz="1600" dirty="0" err="1">
                <a:solidFill>
                  <a:srgbClr val="4E6A84"/>
                </a:solidFill>
                <a:latin typeface="Quicksand" panose="020B0604020202020204" charset="0"/>
              </a:rPr>
              <a:t>thynnwch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lun</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ffrâm</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amgylch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ymylon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Torrwch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hyd</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llinell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ydych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wedi’i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dynnu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gael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gwared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petryal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mewnol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gan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adael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ffrâm</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err="1">
                <a:solidFill>
                  <a:srgbClr val="4E6A84"/>
                </a:solidFill>
                <a:latin typeface="Quicksand" panose="020B0604020202020204" charset="0"/>
              </a:rPr>
              <a:t>Torrwch</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petryal</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gardiau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mewn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stribedi</a:t>
            </a:r>
            <a:r>
              <a:rPr lang="en-GB" sz="1600" dirty="0">
                <a:solidFill>
                  <a:srgbClr val="4E6A84"/>
                </a:solidFill>
                <a:latin typeface="Quicksand" panose="020B0604020202020204" charset="0"/>
              </a:rPr>
              <a:t> a </a:t>
            </a:r>
            <a:r>
              <a:rPr lang="en-GB" sz="1600" dirty="0" err="1">
                <a:solidFill>
                  <a:srgbClr val="4E6A84"/>
                </a:solidFill>
                <a:latin typeface="Quicksand" panose="020B0604020202020204" charset="0"/>
              </a:rPr>
              <a:t>gludwch</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rhain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draws y </a:t>
            </a:r>
            <a:r>
              <a:rPr lang="en-GB" sz="1600" dirty="0" err="1">
                <a:solidFill>
                  <a:srgbClr val="4E6A84"/>
                </a:solidFill>
                <a:latin typeface="Quicksand" panose="020B0604020202020204" charset="0"/>
              </a:rPr>
              <a:t>ffrâm</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gynrychioli’r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prif</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stribedi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sydd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dal y </a:t>
            </a:r>
            <a:r>
              <a:rPr lang="en-GB" sz="1600" dirty="0" err="1">
                <a:solidFill>
                  <a:srgbClr val="4E6A84"/>
                </a:solidFill>
                <a:latin typeface="Quicksand" panose="020B0604020202020204" charset="0"/>
              </a:rPr>
              <a:t>darnau</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wydr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lle</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err="1">
                <a:solidFill>
                  <a:srgbClr val="4E6A84"/>
                </a:solidFill>
                <a:latin typeface="Quicksand" panose="020B0604020202020204" charset="0"/>
              </a:rPr>
              <a:t>Torrwch</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darnau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bapur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sidan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lenwi’r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bylchau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gan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orgyffwrdd</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ffrâm</a:t>
            </a:r>
            <a:r>
              <a:rPr lang="en-GB" sz="1600" dirty="0">
                <a:solidFill>
                  <a:srgbClr val="4E6A84"/>
                </a:solidFill>
                <a:latin typeface="Quicksand" panose="020B0604020202020204" charset="0"/>
              </a:rPr>
              <a:t> a </a:t>
            </a:r>
            <a:r>
              <a:rPr lang="en-GB" sz="1600" dirty="0" err="1">
                <a:solidFill>
                  <a:srgbClr val="4E6A84"/>
                </a:solidFill>
                <a:latin typeface="Quicksand" panose="020B0604020202020204" charset="0"/>
              </a:rPr>
              <a:t>stribedi</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gerdyn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Gludwch</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rhain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lle</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gefn</a:t>
            </a:r>
            <a:r>
              <a:rPr lang="en-GB" sz="1600" dirty="0">
                <a:solidFill>
                  <a:srgbClr val="4E6A84"/>
                </a:solidFill>
                <a:latin typeface="Quicksand" panose="020B0604020202020204" charset="0"/>
              </a:rPr>
              <a:t> y </a:t>
            </a:r>
            <a:r>
              <a:rPr lang="en-GB" sz="1600" dirty="0" err="1" smtClean="0">
                <a:solidFill>
                  <a:srgbClr val="4E6A84"/>
                </a:solidFill>
                <a:latin typeface="Quicksand" panose="020B0604020202020204" charset="0"/>
              </a:rPr>
              <a:t>cerdyn</a:t>
            </a:r>
            <a:endParaRPr lang="en-GB" sz="1600" dirty="0" smtClean="0">
              <a:solidFill>
                <a:srgbClr val="4E6A84"/>
              </a:solidFill>
              <a:latin typeface="Quicksand" panose="020B0604020202020204" charset="0"/>
            </a:endParaRP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ofalus</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tynnwch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lun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papur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sidan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gyda</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beiro</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ddu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gallwch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ddefnyddio</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ffenestri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lliw</a:t>
            </a:r>
            <a:r>
              <a:rPr lang="en-GB" sz="1600" dirty="0">
                <a:solidFill>
                  <a:srgbClr val="4E6A84"/>
                </a:solidFill>
                <a:latin typeface="Quicksand" panose="020B0604020202020204" charset="0"/>
              </a:rPr>
              <a:t> y </a:t>
            </a:r>
            <a:r>
              <a:rPr lang="en-GB" sz="1600" dirty="0" err="1">
                <a:solidFill>
                  <a:srgbClr val="4E6A84"/>
                </a:solidFill>
                <a:latin typeface="Quicksand" panose="020B0604020202020204" charset="0"/>
              </a:rPr>
              <a:t>Merched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fel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ysbrydoliaeth</a:t>
            </a:r>
            <a:r>
              <a:rPr lang="en-GB" sz="1600" dirty="0">
                <a:solidFill>
                  <a:srgbClr val="4E6A84"/>
                </a:solidFill>
                <a:latin typeface="Quicksand" panose="020B0604020202020204" charset="0"/>
              </a:rPr>
              <a:t>. </a:t>
            </a:r>
          </a:p>
        </p:txBody>
      </p:sp>
      <p:cxnSp>
        <p:nvCxnSpPr>
          <p:cNvPr id="3" name="Straight Connector 2"/>
          <p:cNvCxnSpPr/>
          <p:nvPr/>
        </p:nvCxnSpPr>
        <p:spPr>
          <a:xfrm>
            <a:off x="6096001" y="1325487"/>
            <a:ext cx="38100" cy="4661427"/>
          </a:xfrm>
          <a:prstGeom prst="line">
            <a:avLst/>
          </a:prstGeom>
          <a:ln>
            <a:solidFill>
              <a:srgbClr val="4E6A84"/>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423248" y="1317474"/>
            <a:ext cx="4924938" cy="4278094"/>
          </a:xfrm>
          <a:prstGeom prst="rect">
            <a:avLst/>
          </a:prstGeom>
        </p:spPr>
        <p:txBody>
          <a:bodyPr wrap="square">
            <a:spAutoFit/>
          </a:bodyPr>
          <a:lstStyle/>
          <a:p>
            <a:pPr marL="342900" indent="-342900">
              <a:buFont typeface="Arial" panose="020B0604020202020204" pitchFamily="34" charset="0"/>
              <a:buChar char="•"/>
            </a:pPr>
            <a:r>
              <a:rPr lang="en-GB" sz="1600" dirty="0" err="1">
                <a:solidFill>
                  <a:srgbClr val="4E6A84"/>
                </a:solidFill>
                <a:latin typeface="Quicksand" panose="020B0604020202020204" charset="0"/>
              </a:rPr>
              <a:t>Allwch</a:t>
            </a:r>
            <a:r>
              <a:rPr lang="en-GB" sz="1600" dirty="0">
                <a:solidFill>
                  <a:srgbClr val="4E6A84"/>
                </a:solidFill>
                <a:latin typeface="Quicksand" panose="020B0604020202020204" charset="0"/>
              </a:rPr>
              <a:t> chi </a:t>
            </a:r>
            <a:r>
              <a:rPr lang="en-GB" sz="1600" dirty="0" err="1">
                <a:solidFill>
                  <a:srgbClr val="4E6A84"/>
                </a:solidFill>
                <a:latin typeface="Quicksand" panose="020B0604020202020204" charset="0"/>
              </a:rPr>
              <a:t>wneud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iddo</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edrych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fel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darnau</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ddarnau</a:t>
            </a:r>
            <a:r>
              <a:rPr lang="en-GB" sz="1600" dirty="0">
                <a:solidFill>
                  <a:srgbClr val="4E6A84"/>
                </a:solidFill>
                <a:latin typeface="Quicksand" panose="020B0604020202020204" charset="0"/>
              </a:rPr>
              <a:t> o </a:t>
            </a:r>
            <a:r>
              <a:rPr lang="en-GB" sz="1600" dirty="0" err="1">
                <a:solidFill>
                  <a:srgbClr val="4E6A84"/>
                </a:solidFill>
                <a:latin typeface="Quicksand" panose="020B0604020202020204" charset="0"/>
              </a:rPr>
              <a:t>ffenestri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wedi’u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hailgylchu</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de-DE" sz="1600" dirty="0">
                <a:solidFill>
                  <a:srgbClr val="4E6A84"/>
                </a:solidFill>
                <a:latin typeface="Quicksand" panose="020B0604020202020204" charset="0"/>
              </a:rPr>
              <a:t>Oes gan eich ffenestr stori? </a:t>
            </a:r>
            <a:endParaRPr lang="de-DE" sz="1600" dirty="0" smtClean="0">
              <a:solidFill>
                <a:srgbClr val="4E6A84"/>
              </a:solidFill>
              <a:latin typeface="Quicksand" panose="020B0604020202020204" charset="0"/>
            </a:endParaRP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de-DE" sz="1600" dirty="0">
                <a:solidFill>
                  <a:srgbClr val="4E6A84"/>
                </a:solidFill>
                <a:latin typeface="Quicksand" panose="020B0604020202020204" charset="0"/>
              </a:rPr>
              <a:t>O ble ddaeth eich darnau</a:t>
            </a:r>
            <a:r>
              <a:rPr lang="de-DE" sz="1600" dirty="0" smtClean="0">
                <a:solidFill>
                  <a:srgbClr val="4E6A84"/>
                </a:solidFill>
                <a:latin typeface="Quicksand" panose="020B0604020202020204" charset="0"/>
              </a:rPr>
              <a:t>?</a:t>
            </a: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en-GB" sz="1600" dirty="0">
                <a:solidFill>
                  <a:srgbClr val="4E6A84"/>
                </a:solidFill>
                <a:latin typeface="Quicksand" panose="020B0604020202020204" charset="0"/>
              </a:rPr>
              <a:t>Fe </a:t>
            </a:r>
            <a:r>
              <a:rPr lang="en-GB" sz="1600" dirty="0" err="1">
                <a:solidFill>
                  <a:srgbClr val="4E6A84"/>
                </a:solidFill>
                <a:latin typeface="Quicksand" panose="020B0604020202020204" charset="0"/>
              </a:rPr>
              <a:t>allech</a:t>
            </a:r>
            <a:r>
              <a:rPr lang="en-GB" sz="1600" dirty="0">
                <a:solidFill>
                  <a:srgbClr val="4E6A84"/>
                </a:solidFill>
                <a:latin typeface="Quicksand" panose="020B0604020202020204" charset="0"/>
              </a:rPr>
              <a:t> chi </a:t>
            </a:r>
            <a:r>
              <a:rPr lang="en-GB" sz="1600" dirty="0" err="1">
                <a:solidFill>
                  <a:srgbClr val="4E6A84"/>
                </a:solidFill>
                <a:latin typeface="Quicksand" panose="020B0604020202020204" charset="0"/>
              </a:rPr>
              <a:t>wneud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gwaith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ymchwil</a:t>
            </a:r>
            <a:r>
              <a:rPr lang="en-GB" sz="1600" dirty="0">
                <a:solidFill>
                  <a:srgbClr val="4E6A84"/>
                </a:solidFill>
                <a:latin typeface="Quicksand" panose="020B0604020202020204" charset="0"/>
              </a:rPr>
              <a:t> am </a:t>
            </a:r>
            <a:r>
              <a:rPr lang="en-GB" sz="1600" dirty="0" err="1">
                <a:solidFill>
                  <a:srgbClr val="4E6A84"/>
                </a:solidFill>
                <a:latin typeface="Quicksand" panose="020B0604020202020204" charset="0"/>
              </a:rPr>
              <a:t>ffenestri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lliw</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eraill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i’ch</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ysbrydoli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hefyd</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Mae’n</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syndod</a:t>
            </a:r>
            <a:r>
              <a:rPr lang="en-GB" sz="1600" dirty="0">
                <a:solidFill>
                  <a:srgbClr val="4E6A84"/>
                </a:solidFill>
                <a:latin typeface="Quicksand" panose="020B0604020202020204" charset="0"/>
              </a:rPr>
              <a:t> faint o </a:t>
            </a:r>
            <a:r>
              <a:rPr lang="en-GB" sz="1600" dirty="0" err="1">
                <a:solidFill>
                  <a:srgbClr val="4E6A84"/>
                </a:solidFill>
                <a:latin typeface="Quicksand" panose="020B0604020202020204" charset="0"/>
              </a:rPr>
              <a:t>ffenestri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lliw</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canoloesol</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sydd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wedi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goroesi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mewn</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eglwysi</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yng</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ngogledd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Cymru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enwedig</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Sir y </a:t>
            </a:r>
            <a:r>
              <a:rPr lang="en-GB" sz="1600" dirty="0" err="1">
                <a:solidFill>
                  <a:srgbClr val="4E6A84"/>
                </a:solidFill>
                <a:latin typeface="Quicksand" panose="020B0604020202020204" charset="0"/>
              </a:rPr>
              <a:t>Fflint</a:t>
            </a:r>
            <a:r>
              <a:rPr lang="en-GB" sz="1600" dirty="0">
                <a:solidFill>
                  <a:srgbClr val="4E6A84"/>
                </a:solidFill>
                <a:latin typeface="Quicksand" panose="020B0604020202020204" charset="0"/>
              </a:rPr>
              <a:t> a Sir </a:t>
            </a:r>
            <a:r>
              <a:rPr lang="en-GB" sz="1600" dirty="0" err="1">
                <a:solidFill>
                  <a:srgbClr val="4E6A84"/>
                </a:solidFill>
                <a:latin typeface="Quicksand" panose="020B0604020202020204" charset="0"/>
              </a:rPr>
              <a:t>Ddinbych</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Mae </a:t>
            </a:r>
            <a:r>
              <a:rPr lang="en-GB" sz="1600" dirty="0" err="1">
                <a:solidFill>
                  <a:srgbClr val="4E6A84"/>
                </a:solidFill>
                <a:latin typeface="Quicksand" panose="020B0604020202020204" charset="0"/>
              </a:rPr>
              <a:t>lle</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gredu</a:t>
            </a:r>
            <a:r>
              <a:rPr lang="en-GB" sz="1600" dirty="0">
                <a:solidFill>
                  <a:srgbClr val="4E6A84"/>
                </a:solidFill>
                <a:latin typeface="Quicksand" panose="020B0604020202020204" charset="0"/>
              </a:rPr>
              <a:t> bod </a:t>
            </a:r>
            <a:r>
              <a:rPr lang="en-GB" sz="1600" dirty="0" err="1">
                <a:solidFill>
                  <a:srgbClr val="4E6A84"/>
                </a:solidFill>
                <a:latin typeface="Quicksand" panose="020B0604020202020204" charset="0"/>
              </a:rPr>
              <a:t>traean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o’r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holl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wydr</a:t>
            </a:r>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canoloesol</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yng</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Nghymru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bodoli</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mewn</a:t>
            </a:r>
            <a:r>
              <a:rPr lang="en-GB" sz="1600" dirty="0" smtClean="0">
                <a:solidFill>
                  <a:srgbClr val="4E6A84"/>
                </a:solidFill>
                <a:latin typeface="Quicksand" panose="020B0604020202020204" charset="0"/>
              </a:rPr>
              <a:t> </a:t>
            </a:r>
            <a:r>
              <a:rPr lang="en-GB" sz="1600" dirty="0">
                <a:solidFill>
                  <a:srgbClr val="4E6A84"/>
                </a:solidFill>
                <a:latin typeface="Quicksand" panose="020B0604020202020204" charset="0"/>
              </a:rPr>
              <a:t>un </a:t>
            </a:r>
            <a:r>
              <a:rPr lang="en-GB" sz="1600" dirty="0" err="1">
                <a:solidFill>
                  <a:srgbClr val="4E6A84"/>
                </a:solidFill>
                <a:latin typeface="Quicksand" panose="020B0604020202020204" charset="0"/>
              </a:rPr>
              <a:t>lleoliad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sef</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Eglwys</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yr</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r>
              <a:rPr lang="en-GB" sz="1600" dirty="0">
                <a:solidFill>
                  <a:srgbClr val="4E6A84"/>
                </a:solidFill>
                <a:latin typeface="Quicksand" panose="020B0604020202020204" charset="0"/>
              </a:rPr>
              <a:t> </a:t>
            </a:r>
            <a:r>
              <a:rPr lang="en-GB" sz="1600" dirty="0" smtClean="0">
                <a:solidFill>
                  <a:srgbClr val="4E6A84"/>
                </a:solidFill>
                <a:latin typeface="Quicksand" panose="020B0604020202020204" charset="0"/>
              </a:rPr>
              <a:t>     </a:t>
            </a:r>
            <a:r>
              <a:rPr lang="en-GB" sz="1600" dirty="0" err="1" smtClean="0">
                <a:solidFill>
                  <a:srgbClr val="4E6A84"/>
                </a:solidFill>
                <a:latin typeface="Quicksand" panose="020B0604020202020204" charset="0"/>
              </a:rPr>
              <a:t>Holl</a:t>
            </a:r>
            <a:r>
              <a:rPr lang="en-GB" sz="1600" dirty="0" smtClean="0">
                <a:solidFill>
                  <a:srgbClr val="4E6A84"/>
                </a:solidFill>
                <a:latin typeface="Quicksand" panose="020B0604020202020204" charset="0"/>
              </a:rPr>
              <a:t> </a:t>
            </a:r>
            <a:r>
              <a:rPr lang="en-GB" sz="1600" dirty="0">
                <a:solidFill>
                  <a:srgbClr val="4E6A84"/>
                </a:solidFill>
                <a:latin typeface="Quicksand" panose="020B0604020202020204" charset="0"/>
              </a:rPr>
              <a:t>Saint, </a:t>
            </a:r>
            <a:r>
              <a:rPr lang="en-GB" sz="1600" dirty="0" err="1">
                <a:solidFill>
                  <a:srgbClr val="4E6A84"/>
                </a:solidFill>
                <a:latin typeface="Quicksand" panose="020B0604020202020204" charset="0"/>
              </a:rPr>
              <a:t>Gresffordd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ger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Wrecsam</a:t>
            </a:r>
            <a:r>
              <a:rPr lang="en-GB" sz="1600" dirty="0">
                <a:solidFill>
                  <a:srgbClr val="4E6A84"/>
                </a:solidFill>
                <a:latin typeface="Quicksand" panose="020B0604020202020204" charset="0"/>
              </a:rPr>
              <a:t>.</a:t>
            </a:r>
            <a:endParaRPr lang="en-GB" dirty="0" smtClean="0">
              <a:solidFill>
                <a:srgbClr val="4E6A84"/>
              </a:solidFill>
              <a:latin typeface="Fredoka One" panose="020B0604020202020204" charset="0"/>
            </a:endParaRPr>
          </a:p>
        </p:txBody>
      </p:sp>
      <p:pic>
        <p:nvPicPr>
          <p:cNvPr id="7" name="Picture 6"/>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flipH="1">
            <a:off x="10420756" y="-152267"/>
            <a:ext cx="3337930" cy="8829717"/>
          </a:xfrm>
          <a:prstGeom prst="rect">
            <a:avLst/>
          </a:prstGeom>
        </p:spPr>
      </p:pic>
    </p:spTree>
    <p:extLst>
      <p:ext uri="{BB962C8B-B14F-4D97-AF65-F5344CB8AC3E}">
        <p14:creationId xmlns:p14="http://schemas.microsoft.com/office/powerpoint/2010/main" val="305562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135418"/>
            <a:ext cx="12192000" cy="1825291"/>
          </a:xfrm>
          <a:prstGeom prst="rect">
            <a:avLst/>
          </a:prstGeom>
        </p:spPr>
      </p:pic>
      <p:sp>
        <p:nvSpPr>
          <p:cNvPr id="38" name="Rectangle 37"/>
          <p:cNvSpPr/>
          <p:nvPr/>
        </p:nvSpPr>
        <p:spPr>
          <a:xfrm>
            <a:off x="643796" y="1525348"/>
            <a:ext cx="5415259" cy="3231654"/>
          </a:xfrm>
          <a:prstGeom prst="rect">
            <a:avLst/>
          </a:prstGeom>
        </p:spPr>
        <p:txBody>
          <a:bodyPr wrap="square">
            <a:spAutoFit/>
          </a:bodyPr>
          <a:lstStyle/>
          <a:p>
            <a:r>
              <a:rPr lang="cy-GB" sz="2000" b="1" dirty="0">
                <a:solidFill>
                  <a:srgbClr val="D78643"/>
                </a:solidFill>
                <a:latin typeface="Quicksand" panose="020B0604020202020204" charset="0"/>
              </a:rPr>
              <a:t>Mae tŷ Plas Newydd wedi newid llawer dros y blynyddoedd o’r bwthyn bychan gyda waliau gwyn y symudodd y Merched mewn iddo gyntaf. </a:t>
            </a:r>
            <a:endParaRPr lang="en-GB" sz="2000" dirty="0">
              <a:solidFill>
                <a:srgbClr val="4E6A84"/>
              </a:solidFill>
              <a:latin typeface="Quicksand" panose="020B0604020202020204" charset="0"/>
            </a:endParaRPr>
          </a:p>
          <a:p>
            <a:r>
              <a:rPr lang="cy-GB" sz="2000" dirty="0">
                <a:solidFill>
                  <a:srgbClr val="4E6A84"/>
                </a:solidFill>
                <a:latin typeface="Quicksand" panose="020B0604020202020204" charset="0"/>
              </a:rPr>
              <a:t>Fe wnaethant ddechrau drwy ychwanegu cerfiadau derw ac estyniad bychan a seler, tra gwnaeth berchnogion diweddarach addasiadau hyd yn oed yn fwy crand, gan ychwanegu a chael gwared ar estyniadau a </a:t>
            </a:r>
            <a:r>
              <a:rPr lang="cy-GB" sz="2400" dirty="0">
                <a:solidFill>
                  <a:srgbClr val="4E6A84"/>
                </a:solidFill>
                <a:latin typeface="Fredoka One" panose="020B0604020202020204" charset="0"/>
              </a:rPr>
              <a:t>newidiodd gymeriad y tŷ </a:t>
            </a:r>
            <a:r>
              <a:rPr lang="cy-GB" sz="2000" dirty="0">
                <a:solidFill>
                  <a:srgbClr val="4E6A84"/>
                </a:solidFill>
                <a:latin typeface="Quicksand" panose="020B0604020202020204" charset="0"/>
              </a:rPr>
              <a:t>dros amser. </a:t>
            </a:r>
            <a:endParaRPr lang="en-GB" sz="2000" dirty="0" smtClean="0">
              <a:solidFill>
                <a:srgbClr val="4E6A84"/>
              </a:solidFill>
              <a:latin typeface="Quicksand" panose="020B0604020202020204" charset="0"/>
            </a:endParaRPr>
          </a:p>
        </p:txBody>
      </p:sp>
      <p:sp>
        <p:nvSpPr>
          <p:cNvPr id="7" name="Rectangle 6"/>
          <p:cNvSpPr/>
          <p:nvPr/>
        </p:nvSpPr>
        <p:spPr>
          <a:xfrm>
            <a:off x="694594" y="573344"/>
            <a:ext cx="9714787" cy="706347"/>
          </a:xfrm>
          <a:prstGeom prst="rect">
            <a:avLst/>
          </a:prstGeom>
        </p:spPr>
        <p:txBody>
          <a:bodyPr wrap="square">
            <a:spAutoFit/>
          </a:bodyPr>
          <a:lstStyle/>
          <a:p>
            <a:pPr>
              <a:lnSpc>
                <a:spcPct val="107000"/>
              </a:lnSpc>
              <a:spcAft>
                <a:spcPts val="800"/>
              </a:spcAft>
            </a:pPr>
            <a:r>
              <a:rPr lang="cy-GB" sz="4000" dirty="0">
                <a:solidFill>
                  <a:srgbClr val="4E6A84"/>
                </a:solidFill>
                <a:latin typeface="Fredoka One" panose="02000000000000000000" pitchFamily="2" charset="77"/>
              </a:rPr>
              <a:t>Tŷ Hanesyddol Plas Newydd </a:t>
            </a:r>
            <a:endParaRPr lang="en-GB" sz="4000" dirty="0">
              <a:solidFill>
                <a:srgbClr val="4E6A84"/>
              </a:solidFill>
              <a:latin typeface="Fredoka One" panose="02000000000000000000" pitchFamily="2" charset="77"/>
            </a:endParaRP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l="6722"/>
          <a:stretch/>
        </p:blipFill>
        <p:spPr>
          <a:xfrm>
            <a:off x="6289963" y="1525348"/>
            <a:ext cx="4742033" cy="4735752"/>
          </a:xfrm>
          <a:prstGeom prst="roundRect">
            <a:avLst/>
          </a:prstGeom>
          <a:ln w="38100">
            <a:solidFill>
              <a:srgbClr val="FFD966"/>
            </a:solidFill>
          </a:ln>
        </p:spPr>
      </p:pic>
      <p:pic>
        <p:nvPicPr>
          <p:cNvPr id="11" name="Picture 10"/>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flipH="1">
            <a:off x="10268786" y="-444501"/>
            <a:ext cx="3039576" cy="8081849"/>
          </a:xfrm>
          <a:prstGeom prst="rect">
            <a:avLst/>
          </a:prstGeom>
        </p:spPr>
      </p:pic>
      <p:sp>
        <p:nvSpPr>
          <p:cNvPr id="8" name="tab">
            <a:hlinkClick r:id="" action="ppaction://hlinkshowjump?jump=nextslide"/>
            <a:extLst>
              <a:ext uri="{FF2B5EF4-FFF2-40B4-BE49-F238E27FC236}">
                <a16:creationId xmlns:a16="http://schemas.microsoft.com/office/drawing/2014/main" id="{25199870-E06E-7747-AA00-3D82DF46AD19}"/>
              </a:ext>
            </a:extLst>
          </p:cNvPr>
          <p:cNvSpPr/>
          <p:nvPr/>
        </p:nvSpPr>
        <p:spPr>
          <a:xfrm>
            <a:off x="-410973" y="5160818"/>
            <a:ext cx="5330618" cy="116179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smtClean="0">
                <a:solidFill>
                  <a:srgbClr val="4E6A84"/>
                </a:solidFill>
                <a:latin typeface="Quicksand" panose="020B0604020202020204" charset="0"/>
              </a:rPr>
              <a:t>	</a:t>
            </a:r>
            <a:r>
              <a:rPr lang="en-GB" sz="2000" dirty="0" err="1">
                <a:solidFill>
                  <a:srgbClr val="4E6A84"/>
                </a:solidFill>
                <a:latin typeface="Quicksand" panose="020B0604020202020204" charset="0"/>
              </a:rPr>
              <a:t>Gadewch</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ni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edrych</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amserlen</a:t>
            </a:r>
            <a:r>
              <a:rPr lang="en-GB" sz="2000" dirty="0">
                <a:solidFill>
                  <a:srgbClr val="4E6A84"/>
                </a:solidFill>
                <a:latin typeface="Quicksand" panose="020B0604020202020204" charset="0"/>
              </a:rPr>
              <a:t> </a:t>
            </a:r>
            <a:r>
              <a:rPr lang="en-GB" sz="2000" dirty="0" smtClean="0">
                <a:solidFill>
                  <a:srgbClr val="4E6A84"/>
                </a:solidFill>
                <a:latin typeface="Quicksand" panose="020B0604020202020204" charset="0"/>
              </a:rPr>
              <a:t>	Plas </a:t>
            </a:r>
            <a:r>
              <a:rPr lang="en-GB" sz="2000" dirty="0">
                <a:solidFill>
                  <a:srgbClr val="4E6A84"/>
                </a:solidFill>
                <a:latin typeface="Quicksand" panose="020B0604020202020204" charset="0"/>
              </a:rPr>
              <a:t>Newydd </a:t>
            </a:r>
            <a:r>
              <a:rPr lang="en-GB" sz="2000" dirty="0" err="1">
                <a:solidFill>
                  <a:srgbClr val="4E6A84"/>
                </a:solidFill>
                <a:latin typeface="Quicksand" panose="020B0604020202020204" charset="0"/>
              </a:rPr>
              <a:t>drwy’r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oesoedd</a:t>
            </a:r>
            <a:r>
              <a:rPr lang="en-GB" sz="2000" dirty="0">
                <a:solidFill>
                  <a:srgbClr val="4E6A84"/>
                </a:solidFill>
                <a:latin typeface="Quicksand" panose="020B0604020202020204" charset="0"/>
              </a:rPr>
              <a:t>…</a:t>
            </a:r>
          </a:p>
        </p:txBody>
      </p:sp>
    </p:spTree>
    <p:extLst>
      <p:ext uri="{BB962C8B-B14F-4D97-AF65-F5344CB8AC3E}">
        <p14:creationId xmlns:p14="http://schemas.microsoft.com/office/powerpoint/2010/main" val="1898079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ab">
            <a:hlinkClick r:id="" action="ppaction://hlinkshowjump?jump=nextslide"/>
            <a:extLst>
              <a:ext uri="{FF2B5EF4-FFF2-40B4-BE49-F238E27FC236}">
                <a16:creationId xmlns:a16="http://schemas.microsoft.com/office/drawing/2014/main" id="{25199870-E06E-7747-AA00-3D82DF46AD19}"/>
              </a:ext>
            </a:extLst>
          </p:cNvPr>
          <p:cNvSpPr/>
          <p:nvPr/>
        </p:nvSpPr>
        <p:spPr>
          <a:xfrm rot="16200000">
            <a:off x="-1571341" y="3502778"/>
            <a:ext cx="5008135" cy="521615"/>
          </a:xfrm>
          <a:prstGeom prst="roundRect">
            <a:avLst>
              <a:gd name="adj" fmla="val 33750"/>
            </a:avLst>
          </a:prstGeom>
          <a:solidFill>
            <a:srgbClr val="FFF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4E6A84"/>
              </a:solidFill>
              <a:latin typeface="Fredoka One" panose="020B0604020202020204" charset="0"/>
            </a:endParaRPr>
          </a:p>
        </p:txBody>
      </p:sp>
      <p:sp>
        <p:nvSpPr>
          <p:cNvPr id="7" name="Rectangle 6"/>
          <p:cNvSpPr/>
          <p:nvPr/>
        </p:nvSpPr>
        <p:spPr>
          <a:xfrm>
            <a:off x="448894" y="272040"/>
            <a:ext cx="9714787" cy="644985"/>
          </a:xfrm>
          <a:prstGeom prst="rect">
            <a:avLst/>
          </a:prstGeom>
        </p:spPr>
        <p:txBody>
          <a:bodyPr wrap="square">
            <a:spAutoFit/>
          </a:bodyPr>
          <a:lstStyle/>
          <a:p>
            <a:pPr>
              <a:lnSpc>
                <a:spcPct val="107000"/>
              </a:lnSpc>
              <a:spcAft>
                <a:spcPts val="800"/>
              </a:spcAft>
            </a:pPr>
            <a:r>
              <a:rPr lang="en-GB" sz="3600" b="1" dirty="0" err="1">
                <a:solidFill>
                  <a:srgbClr val="D78643"/>
                </a:solidFill>
                <a:latin typeface="Fredoka One" panose="02000000000000000000" pitchFamily="2" charset="77"/>
              </a:rPr>
              <a:t>Amserlen</a:t>
            </a:r>
            <a:r>
              <a:rPr lang="en-GB" sz="3600" b="1" dirty="0">
                <a:solidFill>
                  <a:srgbClr val="4E6A84"/>
                </a:solidFill>
                <a:latin typeface="Fredoka One" panose="02000000000000000000" pitchFamily="2" charset="77"/>
              </a:rPr>
              <a:t> Plas Newydd</a:t>
            </a:r>
            <a:endParaRPr lang="en-GB" sz="3600" b="1" dirty="0">
              <a:solidFill>
                <a:srgbClr val="D78643"/>
              </a:solidFill>
              <a:latin typeface="Fredoka One" panose="02000000000000000000" pitchFamily="2" charset="77"/>
            </a:endParaRPr>
          </a:p>
        </p:txBody>
      </p:sp>
      <p:sp>
        <p:nvSpPr>
          <p:cNvPr id="34" name="Rectangle 33"/>
          <p:cNvSpPr/>
          <p:nvPr/>
        </p:nvSpPr>
        <p:spPr>
          <a:xfrm>
            <a:off x="1374174" y="1155906"/>
            <a:ext cx="4694633" cy="5670783"/>
          </a:xfrm>
          <a:prstGeom prst="rect">
            <a:avLst/>
          </a:prstGeom>
        </p:spPr>
        <p:txBody>
          <a:bodyPr wrap="square">
            <a:spAutoFit/>
          </a:bodyPr>
          <a:lstStyle/>
          <a:p>
            <a:r>
              <a:rPr lang="en-GB" sz="1200" dirty="0">
                <a:solidFill>
                  <a:srgbClr val="4E6A84"/>
                </a:solidFill>
                <a:latin typeface="Quicksand" panose="020B0604020202020204" charset="0"/>
              </a:rPr>
              <a:t>Y </a:t>
            </a:r>
            <a:r>
              <a:rPr lang="en-GB" sz="1200" dirty="0" err="1">
                <a:solidFill>
                  <a:srgbClr val="4E6A84"/>
                </a:solidFill>
                <a:latin typeface="Quicksand" panose="020B0604020202020204" charset="0"/>
              </a:rPr>
              <a:t>Merched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symud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mewn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Fwthyn</a:t>
            </a:r>
            <a:r>
              <a:rPr lang="en-GB" sz="1200" dirty="0">
                <a:solidFill>
                  <a:srgbClr val="4E6A84"/>
                </a:solidFill>
                <a:latin typeface="Quicksand" panose="020B0604020202020204" charset="0"/>
              </a:rPr>
              <a:t> Pen-y-</a:t>
            </a:r>
            <a:r>
              <a:rPr lang="en-GB" sz="1200" dirty="0" err="1">
                <a:solidFill>
                  <a:srgbClr val="4E6A84"/>
                </a:solidFill>
                <a:latin typeface="Quicksand" panose="020B0604020202020204" charset="0"/>
              </a:rPr>
              <a:t>Maes</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ailenwi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‘Plas Newydd’. </a:t>
            </a:r>
            <a:r>
              <a:rPr lang="en-GB" sz="1200" dirty="0" err="1">
                <a:solidFill>
                  <a:srgbClr val="4E6A84"/>
                </a:solidFill>
                <a:latin typeface="Quicksand" panose="020B0604020202020204" charset="0"/>
              </a:rPr>
              <a:t>Maen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nhw’n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rentu</a:t>
            </a:r>
            <a:r>
              <a:rPr lang="en-GB" sz="1200" dirty="0">
                <a:solidFill>
                  <a:srgbClr val="4E6A84"/>
                </a:solidFill>
                <a:latin typeface="Quicksand" panose="020B0604020202020204" charset="0"/>
              </a:rPr>
              <a:t> am £23 y </a:t>
            </a:r>
            <a:r>
              <a:rPr lang="en-GB" sz="1200" dirty="0" err="1">
                <a:solidFill>
                  <a:srgbClr val="4E6A84"/>
                </a:solidFill>
                <a:latin typeface="Quicksand" panose="020B0604020202020204" charset="0"/>
              </a:rPr>
              <a:t>flwyddyn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sydd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tua</a:t>
            </a:r>
            <a:r>
              <a:rPr lang="en-GB" sz="1200" dirty="0">
                <a:solidFill>
                  <a:srgbClr val="4E6A84"/>
                </a:solidFill>
                <a:latin typeface="Quicksand" panose="020B0604020202020204" charset="0"/>
              </a:rPr>
              <a:t> £440 y </a:t>
            </a:r>
            <a:r>
              <a:rPr lang="en-GB" sz="1200" dirty="0" err="1">
                <a:solidFill>
                  <a:srgbClr val="4E6A84"/>
                </a:solidFill>
                <a:latin typeface="Quicksand" panose="020B0604020202020204" charset="0"/>
              </a:rPr>
              <a:t>mis</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arian</a:t>
            </a:r>
            <a:r>
              <a:rPr lang="en-GB" sz="1200" dirty="0">
                <a:solidFill>
                  <a:srgbClr val="4E6A84"/>
                </a:solidFill>
                <a:latin typeface="Quicksand" panose="020B0604020202020204" charset="0"/>
              </a:rPr>
              <a:t> 2023</a:t>
            </a:r>
            <a:r>
              <a:rPr lang="en-GB" sz="1200" dirty="0" smtClean="0">
                <a:solidFill>
                  <a:srgbClr val="4E6A84"/>
                </a:solidFill>
                <a:latin typeface="Quicksand" panose="020B0604020202020204" charset="0"/>
              </a:rPr>
              <a:t>.</a:t>
            </a:r>
          </a:p>
          <a:p>
            <a:endParaRPr lang="en-GB" sz="900" dirty="0">
              <a:solidFill>
                <a:srgbClr val="4E6A84"/>
              </a:solidFill>
              <a:latin typeface="Quicksand" panose="020B0604020202020204" charset="0"/>
            </a:endParaRPr>
          </a:p>
          <a:p>
            <a:r>
              <a:rPr lang="en-GB" sz="1200" dirty="0">
                <a:solidFill>
                  <a:srgbClr val="4E6A84"/>
                </a:solidFill>
                <a:latin typeface="Quicksand" panose="020B0604020202020204" charset="0"/>
              </a:rPr>
              <a:t>Fe </a:t>
            </a:r>
            <a:r>
              <a:rPr lang="en-GB" sz="1200" dirty="0" err="1">
                <a:solidFill>
                  <a:srgbClr val="4E6A84"/>
                </a:solidFill>
                <a:latin typeface="Quicksand" panose="020B0604020202020204" charset="0"/>
              </a:rPr>
              <a:t>ymwelodd</a:t>
            </a:r>
            <a:r>
              <a:rPr lang="en-GB" sz="1200" dirty="0">
                <a:solidFill>
                  <a:srgbClr val="4E6A84"/>
                </a:solidFill>
                <a:latin typeface="Quicksand" panose="020B0604020202020204" charset="0"/>
              </a:rPr>
              <a:t> Josiah Wedgewood, y </a:t>
            </a:r>
            <a:r>
              <a:rPr lang="en-GB" sz="1200" dirty="0" err="1">
                <a:solidFill>
                  <a:srgbClr val="4E6A84"/>
                </a:solidFill>
                <a:latin typeface="Quicksand" panose="020B0604020202020204" charset="0"/>
              </a:rPr>
              <a:t>crochenydd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enwog</a:t>
            </a:r>
            <a:r>
              <a:rPr lang="en-GB" sz="1200" dirty="0">
                <a:solidFill>
                  <a:srgbClr val="4E6A84"/>
                </a:solidFill>
                <a:latin typeface="Quicksand" panose="020B0604020202020204" charset="0"/>
              </a:rPr>
              <a:t> â </a:t>
            </a:r>
            <a:r>
              <a:rPr lang="en-GB" sz="1200" dirty="0" err="1">
                <a:solidFill>
                  <a:srgbClr val="4E6A84"/>
                </a:solidFill>
                <a:latin typeface="Quicksand" panose="020B0604020202020204" charset="0"/>
              </a:rPr>
              <a:t>Phlas</a:t>
            </a:r>
            <a:r>
              <a:rPr lang="en-GB" sz="1200" dirty="0">
                <a:solidFill>
                  <a:srgbClr val="4E6A84"/>
                </a:solidFill>
                <a:latin typeface="Quicksand" panose="020B0604020202020204" charset="0"/>
              </a:rPr>
              <a:t> Newydd</a:t>
            </a:r>
            <a:r>
              <a:rPr lang="en-GB" sz="1200" dirty="0" smtClean="0">
                <a:solidFill>
                  <a:srgbClr val="4E6A84"/>
                </a:solidFill>
                <a:latin typeface="Quicksand" panose="020B0604020202020204" charset="0"/>
              </a:rPr>
              <a:t>.</a:t>
            </a:r>
          </a:p>
          <a:p>
            <a:endParaRPr lang="en-GB" sz="400" dirty="0">
              <a:solidFill>
                <a:srgbClr val="4E6A84"/>
              </a:solidFill>
              <a:latin typeface="Quicksand" panose="020B0604020202020204" charset="0"/>
            </a:endParaRPr>
          </a:p>
          <a:p>
            <a:r>
              <a:rPr lang="en-GB" sz="1200" dirty="0">
                <a:solidFill>
                  <a:srgbClr val="4E6A84"/>
                </a:solidFill>
                <a:latin typeface="Quicksand" panose="020B0604020202020204" charset="0"/>
              </a:rPr>
              <a:t>Y </a:t>
            </a:r>
            <a:r>
              <a:rPr lang="en-GB" sz="1200" dirty="0" err="1">
                <a:solidFill>
                  <a:srgbClr val="4E6A84"/>
                </a:solidFill>
                <a:latin typeface="Quicksand" panose="020B0604020202020204" charset="0"/>
              </a:rPr>
              <a:t>cyntaf</a:t>
            </a:r>
            <a:r>
              <a:rPr lang="en-GB" sz="1200" dirty="0">
                <a:solidFill>
                  <a:srgbClr val="4E6A84"/>
                </a:solidFill>
                <a:latin typeface="Quicksand" panose="020B0604020202020204" charset="0"/>
              </a:rPr>
              <a:t> o </a:t>
            </a:r>
            <a:r>
              <a:rPr lang="en-GB" sz="1200" dirty="0" err="1">
                <a:solidFill>
                  <a:srgbClr val="4E6A84"/>
                </a:solidFill>
                <a:latin typeface="Quicksand" panose="020B0604020202020204" charset="0"/>
              </a:rPr>
              <a:t>sawl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ymweliad</a:t>
            </a:r>
            <a:r>
              <a:rPr lang="en-GB" sz="1200" dirty="0">
                <a:solidFill>
                  <a:srgbClr val="4E6A84"/>
                </a:solidFill>
                <a:latin typeface="Quicksand" panose="020B0604020202020204" charset="0"/>
              </a:rPr>
              <a:t> â </a:t>
            </a:r>
            <a:r>
              <a:rPr lang="en-GB" sz="1200" dirty="0" err="1">
                <a:solidFill>
                  <a:srgbClr val="4E6A84"/>
                </a:solidFill>
                <a:latin typeface="Quicksand" panose="020B0604020202020204" charset="0"/>
              </a:rPr>
              <a:t>Phlas</a:t>
            </a:r>
            <a:r>
              <a:rPr lang="en-GB" sz="1200" dirty="0">
                <a:solidFill>
                  <a:srgbClr val="4E6A84"/>
                </a:solidFill>
                <a:latin typeface="Quicksand" panose="020B0604020202020204" charset="0"/>
              </a:rPr>
              <a:t> Newydd </a:t>
            </a:r>
            <a:r>
              <a:rPr lang="en-GB" sz="1200" dirty="0" err="1">
                <a:solidFill>
                  <a:srgbClr val="4E6A84"/>
                </a:solidFill>
                <a:latin typeface="Quicksand" panose="020B0604020202020204" charset="0"/>
              </a:rPr>
              <a:t>i’r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milwr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gwleidydd</a:t>
            </a:r>
            <a:r>
              <a:rPr lang="en-GB" sz="1200" dirty="0">
                <a:solidFill>
                  <a:srgbClr val="4E6A84"/>
                </a:solidFill>
                <a:latin typeface="Quicksand" panose="020B0604020202020204" charset="0"/>
              </a:rPr>
              <a:t> a Dug 1af </a:t>
            </a:r>
            <a:r>
              <a:rPr lang="en-GB" sz="1200" dirty="0" smtClean="0">
                <a:solidFill>
                  <a:srgbClr val="4E6A84"/>
                </a:solidFill>
                <a:latin typeface="Quicksand" panose="020B0604020202020204" charset="0"/>
              </a:rPr>
              <a:t>Wellington</a:t>
            </a:r>
          </a:p>
          <a:p>
            <a:endParaRPr lang="en-GB" sz="1050" dirty="0">
              <a:solidFill>
                <a:srgbClr val="4E6A84"/>
              </a:solidFill>
              <a:latin typeface="Quicksand" panose="020B0604020202020204" charset="0"/>
            </a:endParaRPr>
          </a:p>
          <a:p>
            <a:r>
              <a:rPr lang="en-GB" sz="1200" dirty="0">
                <a:solidFill>
                  <a:srgbClr val="4E6A84"/>
                </a:solidFill>
                <a:latin typeface="Quicksand" panose="020B0604020202020204" charset="0"/>
              </a:rPr>
              <a:t>Fe </a:t>
            </a:r>
            <a:r>
              <a:rPr lang="en-GB" sz="1200" dirty="0" err="1">
                <a:solidFill>
                  <a:srgbClr val="4E6A84"/>
                </a:solidFill>
                <a:latin typeface="Quicksand" panose="020B0604020202020204" charset="0"/>
              </a:rPr>
              <a:t>ychwanegwyd</a:t>
            </a:r>
            <a:r>
              <a:rPr lang="en-GB" sz="1200" dirty="0">
                <a:solidFill>
                  <a:srgbClr val="4E6A84"/>
                </a:solidFill>
                <a:latin typeface="Quicksand" panose="020B0604020202020204" charset="0"/>
              </a:rPr>
              <a:t> un </a:t>
            </a:r>
            <a:r>
              <a:rPr lang="en-GB" sz="1200" dirty="0" err="1">
                <a:solidFill>
                  <a:srgbClr val="4E6A84"/>
                </a:solidFill>
                <a:latin typeface="Quicksand" panose="020B0604020202020204" charset="0"/>
              </a:rPr>
              <a:t>ystafell</a:t>
            </a:r>
            <a:r>
              <a:rPr lang="en-GB" sz="1200" dirty="0">
                <a:solidFill>
                  <a:srgbClr val="4E6A84"/>
                </a:solidFill>
                <a:latin typeface="Quicksand" panose="020B0604020202020204" charset="0"/>
              </a:rPr>
              <a:t> a </a:t>
            </a:r>
            <a:r>
              <a:rPr lang="en-GB" sz="1200" dirty="0" err="1">
                <a:solidFill>
                  <a:srgbClr val="4E6A84"/>
                </a:solidFill>
                <a:latin typeface="Quicksand" panose="020B0604020202020204" charset="0"/>
              </a:rPr>
              <a:t>seler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i’r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tŷ</a:t>
            </a:r>
            <a:r>
              <a:rPr lang="en-GB" sz="1200" dirty="0" smtClean="0">
                <a:solidFill>
                  <a:srgbClr val="4E6A84"/>
                </a:solidFill>
                <a:latin typeface="Quicksand" panose="020B0604020202020204" charset="0"/>
              </a:rPr>
              <a:t>.</a:t>
            </a:r>
          </a:p>
          <a:p>
            <a:endParaRPr lang="en-GB" sz="1600" dirty="0">
              <a:solidFill>
                <a:srgbClr val="4E6A84"/>
              </a:solidFill>
              <a:latin typeface="Quicksand" panose="020B0604020202020204" charset="0"/>
            </a:endParaRPr>
          </a:p>
          <a:p>
            <a:endParaRPr lang="en-GB" sz="300" dirty="0" smtClean="0">
              <a:solidFill>
                <a:srgbClr val="4E6A84"/>
              </a:solidFill>
              <a:latin typeface="Quicksand" panose="020B0604020202020204" charset="0"/>
            </a:endParaRPr>
          </a:p>
          <a:p>
            <a:r>
              <a:rPr lang="es-ES" sz="1200" dirty="0">
                <a:solidFill>
                  <a:srgbClr val="4E6A84"/>
                </a:solidFill>
                <a:latin typeface="Quicksand" panose="020B0604020202020204" charset="0"/>
              </a:rPr>
              <a:t>Fe </a:t>
            </a:r>
            <a:r>
              <a:rPr lang="es-ES" sz="1200" dirty="0" err="1">
                <a:solidFill>
                  <a:srgbClr val="4E6A84"/>
                </a:solidFill>
                <a:latin typeface="Quicksand" panose="020B0604020202020204" charset="0"/>
              </a:rPr>
              <a:t>rentodd</a:t>
            </a:r>
            <a:r>
              <a:rPr lang="es-ES" sz="1200" dirty="0">
                <a:solidFill>
                  <a:srgbClr val="4E6A84"/>
                </a:solidFill>
                <a:latin typeface="Quicksand" panose="020B0604020202020204" charset="0"/>
              </a:rPr>
              <a:t> y </a:t>
            </a:r>
            <a:r>
              <a:rPr lang="es-ES" sz="1200" dirty="0" err="1">
                <a:solidFill>
                  <a:srgbClr val="4E6A84"/>
                </a:solidFill>
                <a:latin typeface="Quicksand" panose="020B0604020202020204" charset="0"/>
              </a:rPr>
              <a:t>Merched</a:t>
            </a:r>
            <a:r>
              <a:rPr lang="es-ES" sz="1200" dirty="0">
                <a:solidFill>
                  <a:srgbClr val="4E6A84"/>
                </a:solidFill>
                <a:latin typeface="Quicksand" panose="020B0604020202020204" charset="0"/>
              </a:rPr>
              <a:t> 3.2 </a:t>
            </a:r>
            <a:r>
              <a:rPr lang="es-ES" sz="1200" dirty="0" err="1">
                <a:solidFill>
                  <a:srgbClr val="4E6A84"/>
                </a:solidFill>
                <a:latin typeface="Quicksand" panose="020B0604020202020204" charset="0"/>
              </a:rPr>
              <a:t>hectar</a:t>
            </a:r>
            <a:r>
              <a:rPr lang="es-ES" sz="1200" dirty="0">
                <a:solidFill>
                  <a:srgbClr val="4E6A84"/>
                </a:solidFill>
                <a:latin typeface="Quicksand" panose="020B0604020202020204" charset="0"/>
              </a:rPr>
              <a:t> (8 </a:t>
            </a:r>
            <a:r>
              <a:rPr lang="es-ES" sz="1200" dirty="0" err="1">
                <a:solidFill>
                  <a:srgbClr val="4E6A84"/>
                </a:solidFill>
                <a:latin typeface="Quicksand" panose="020B0604020202020204" charset="0"/>
              </a:rPr>
              <a:t>erw</a:t>
            </a:r>
            <a:r>
              <a:rPr lang="es-ES" sz="1200" dirty="0">
                <a:solidFill>
                  <a:srgbClr val="4E6A84"/>
                </a:solidFill>
                <a:latin typeface="Quicksand" panose="020B0604020202020204" charset="0"/>
              </a:rPr>
              <a:t>) o </a:t>
            </a:r>
            <a:r>
              <a:rPr lang="es-ES" sz="1200" dirty="0" err="1">
                <a:solidFill>
                  <a:srgbClr val="4E6A84"/>
                </a:solidFill>
                <a:latin typeface="Quicksand" panose="020B0604020202020204" charset="0"/>
              </a:rPr>
              <a:t>dir</a:t>
            </a:r>
            <a:r>
              <a:rPr lang="es-ES" sz="1200" dirty="0">
                <a:solidFill>
                  <a:srgbClr val="4E6A84"/>
                </a:solidFill>
                <a:latin typeface="Quicksand" panose="020B0604020202020204" charset="0"/>
              </a:rPr>
              <a:t> o </a:t>
            </a:r>
            <a:r>
              <a:rPr lang="es-ES" sz="1200" dirty="0" err="1">
                <a:solidFill>
                  <a:srgbClr val="4E6A84"/>
                </a:solidFill>
                <a:latin typeface="Quicksand" panose="020B0604020202020204" charset="0"/>
              </a:rPr>
              <a:t>amgylch</a:t>
            </a:r>
            <a:r>
              <a:rPr lang="es-ES" sz="1200" dirty="0">
                <a:solidFill>
                  <a:srgbClr val="4E6A84"/>
                </a:solidFill>
                <a:latin typeface="Quicksand" panose="020B0604020202020204" charset="0"/>
              </a:rPr>
              <a:t> y </a:t>
            </a:r>
            <a:r>
              <a:rPr lang="es-ES" sz="1200" dirty="0" err="1">
                <a:solidFill>
                  <a:srgbClr val="4E6A84"/>
                </a:solidFill>
                <a:latin typeface="Quicksand" panose="020B0604020202020204" charset="0"/>
              </a:rPr>
              <a:t>tŷ</a:t>
            </a:r>
            <a:r>
              <a:rPr lang="es-ES" sz="1200" dirty="0" smtClean="0">
                <a:solidFill>
                  <a:srgbClr val="4E6A84"/>
                </a:solidFill>
                <a:latin typeface="Quicksand" panose="020B0604020202020204" charset="0"/>
              </a:rPr>
              <a:t>.</a:t>
            </a:r>
          </a:p>
          <a:p>
            <a:endParaRPr lang="en-GB" sz="1200" dirty="0" smtClean="0">
              <a:solidFill>
                <a:srgbClr val="4E6A84"/>
              </a:solidFill>
              <a:latin typeface="Quicksand" panose="020B0604020202020204" charset="0"/>
            </a:endParaRPr>
          </a:p>
          <a:p>
            <a:r>
              <a:rPr lang="en-GB" sz="1200" dirty="0" err="1">
                <a:solidFill>
                  <a:srgbClr val="4E6A84"/>
                </a:solidFill>
                <a:latin typeface="Quicksand" panose="020B0604020202020204" charset="0"/>
              </a:rPr>
              <a:t>Ymweliad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gan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Ddug</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Caerloyw</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nai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Brenin</a:t>
            </a:r>
            <a:r>
              <a:rPr lang="en-GB" sz="1200" dirty="0">
                <a:solidFill>
                  <a:srgbClr val="4E6A84"/>
                </a:solidFill>
                <a:latin typeface="Quicksand" panose="020B0604020202020204" charset="0"/>
              </a:rPr>
              <a:t> George III </a:t>
            </a:r>
            <a:r>
              <a:rPr lang="en-GB" sz="1200" dirty="0" err="1">
                <a:solidFill>
                  <a:srgbClr val="4E6A84"/>
                </a:solidFill>
                <a:latin typeface="Quicksand" panose="020B0604020202020204" charset="0"/>
              </a:rPr>
              <a:t>oedd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orsedd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ar</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pryd</a:t>
            </a:r>
            <a:r>
              <a:rPr lang="en-GB" sz="1200" dirty="0" smtClean="0">
                <a:solidFill>
                  <a:srgbClr val="4E6A84"/>
                </a:solidFill>
                <a:latin typeface="Quicksand" panose="020B0604020202020204" charset="0"/>
              </a:rPr>
              <a:t>).</a:t>
            </a:r>
          </a:p>
          <a:p>
            <a:endParaRPr lang="en-GB" dirty="0">
              <a:solidFill>
                <a:srgbClr val="4E6A84"/>
              </a:solidFill>
              <a:latin typeface="Quicksand" panose="020B0604020202020204" charset="0"/>
            </a:endParaRPr>
          </a:p>
          <a:p>
            <a:r>
              <a:rPr lang="en-GB" sz="1200" dirty="0">
                <a:solidFill>
                  <a:srgbClr val="4E6A84"/>
                </a:solidFill>
                <a:latin typeface="Quicksand" panose="020B0604020202020204" charset="0"/>
              </a:rPr>
              <a:t>Bu </a:t>
            </a:r>
            <a:r>
              <a:rPr lang="en-GB" sz="1200" dirty="0" err="1">
                <a:solidFill>
                  <a:srgbClr val="4E6A84"/>
                </a:solidFill>
                <a:latin typeface="Quicksand" panose="020B0604020202020204" charset="0"/>
              </a:rPr>
              <a:t>farw</a:t>
            </a:r>
            <a:r>
              <a:rPr lang="en-GB" sz="1200" dirty="0">
                <a:solidFill>
                  <a:srgbClr val="4E6A84"/>
                </a:solidFill>
                <a:latin typeface="Quicksand" panose="020B0604020202020204" charset="0"/>
              </a:rPr>
              <a:t> Mary </a:t>
            </a:r>
            <a:r>
              <a:rPr lang="en-GB" sz="1200" dirty="0" err="1">
                <a:solidFill>
                  <a:srgbClr val="4E6A84"/>
                </a:solidFill>
                <a:latin typeface="Quicksand" panose="020B0604020202020204" charset="0"/>
              </a:rPr>
              <a:t>Carryll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morwyn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ffyddlon</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Merched</a:t>
            </a:r>
            <a:r>
              <a:rPr lang="en-GB" sz="1200" dirty="0">
                <a:solidFill>
                  <a:srgbClr val="4E6A84"/>
                </a:solidFill>
                <a:latin typeface="Quicksand" panose="020B0604020202020204" charset="0"/>
              </a:rPr>
              <a:t>. </a:t>
            </a:r>
            <a:endParaRPr lang="en-GB" sz="1200" dirty="0" smtClean="0">
              <a:solidFill>
                <a:srgbClr val="4E6A84"/>
              </a:solidFill>
              <a:latin typeface="Quicksand" panose="020B0604020202020204" charset="0"/>
            </a:endParaRPr>
          </a:p>
          <a:p>
            <a:endParaRPr lang="en-GB" sz="1100" dirty="0">
              <a:solidFill>
                <a:srgbClr val="4E6A84"/>
              </a:solidFill>
              <a:latin typeface="Quicksand" panose="020B0604020202020204" charset="0"/>
            </a:endParaRPr>
          </a:p>
          <a:p>
            <a:r>
              <a:rPr lang="en-GB" sz="1200" dirty="0" err="1">
                <a:solidFill>
                  <a:srgbClr val="4E6A84"/>
                </a:solidFill>
                <a:latin typeface="Quicksand" panose="020B0604020202020204" charset="0"/>
              </a:rPr>
              <a:t>Cynhaliodd</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Merched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barti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ddathlu</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cwblhau’r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gwaith</a:t>
            </a:r>
            <a:r>
              <a:rPr lang="en-GB" sz="1200" dirty="0">
                <a:solidFill>
                  <a:srgbClr val="4E6A84"/>
                </a:solidFill>
                <a:latin typeface="Quicksand" panose="020B0604020202020204" charset="0"/>
              </a:rPr>
              <a:t> o </a:t>
            </a:r>
            <a:r>
              <a:rPr lang="en-GB" sz="1200" dirty="0" smtClean="0">
                <a:solidFill>
                  <a:srgbClr val="4E6A84"/>
                </a:solidFill>
                <a:latin typeface="Quicksand" panose="020B0604020202020204" charset="0"/>
              </a:rPr>
              <a:t>   </a:t>
            </a:r>
            <a:r>
              <a:rPr lang="en-GB" sz="1200" dirty="0" err="1" smtClean="0">
                <a:solidFill>
                  <a:srgbClr val="4E6A84"/>
                </a:solidFill>
                <a:latin typeface="Quicksand" panose="020B0604020202020204" charset="0"/>
              </a:rPr>
              <a:t>gerfio</a:t>
            </a:r>
            <a:r>
              <a:rPr lang="en-GB" sz="1200" dirty="0" smtClean="0">
                <a:solidFill>
                  <a:srgbClr val="4E6A84"/>
                </a:solidFill>
                <a:latin typeface="Quicksand" panose="020B0604020202020204" charset="0"/>
              </a:rPr>
              <a:t> </a:t>
            </a:r>
            <a:r>
              <a:rPr lang="en-GB" sz="1200" dirty="0" err="1">
                <a:solidFill>
                  <a:srgbClr val="4E6A84"/>
                </a:solidFill>
                <a:latin typeface="Quicksand" panose="020B0604020202020204" charset="0"/>
              </a:rPr>
              <a:t>addurniadau</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portsh</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ddwy</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ffenestr</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cyntedd</a:t>
            </a:r>
            <a:r>
              <a:rPr lang="en-GB" sz="1200" dirty="0">
                <a:solidFill>
                  <a:srgbClr val="4E6A84"/>
                </a:solidFill>
                <a:latin typeface="Quicksand" panose="020B0604020202020204" charset="0"/>
              </a:rPr>
              <a:t> </a:t>
            </a:r>
            <a:r>
              <a:rPr lang="en-GB" sz="1200" dirty="0" smtClean="0">
                <a:solidFill>
                  <a:srgbClr val="4E6A84"/>
                </a:solidFill>
                <a:latin typeface="Quicksand" panose="020B0604020202020204" charset="0"/>
              </a:rPr>
              <a:t>    </a:t>
            </a:r>
            <a:r>
              <a:rPr lang="en-GB" sz="1200" dirty="0" err="1" smtClean="0">
                <a:solidFill>
                  <a:srgbClr val="4E6A84"/>
                </a:solidFill>
                <a:latin typeface="Quicksand" panose="020B0604020202020204" charset="0"/>
              </a:rPr>
              <a:t>a’r</a:t>
            </a:r>
            <a:r>
              <a:rPr lang="en-GB" sz="1200" dirty="0" smtClean="0">
                <a:solidFill>
                  <a:srgbClr val="4E6A84"/>
                </a:solidFill>
                <a:latin typeface="Quicksand" panose="020B0604020202020204" charset="0"/>
              </a:rPr>
              <a:t> </a:t>
            </a:r>
            <a:r>
              <a:rPr lang="en-GB" sz="1200" dirty="0" err="1">
                <a:solidFill>
                  <a:srgbClr val="4E6A84"/>
                </a:solidFill>
                <a:latin typeface="Quicksand" panose="020B0604020202020204" charset="0"/>
              </a:rPr>
              <a:t>grisiau</a:t>
            </a:r>
            <a:r>
              <a:rPr lang="en-GB" sz="1200" dirty="0">
                <a:solidFill>
                  <a:srgbClr val="4E6A84"/>
                </a:solidFill>
                <a:latin typeface="Quicksand" panose="020B0604020202020204" charset="0"/>
              </a:rPr>
              <a:t>. </a:t>
            </a:r>
            <a:endParaRPr lang="en-GB" sz="1200" dirty="0" smtClean="0">
              <a:solidFill>
                <a:srgbClr val="4E6A84"/>
              </a:solidFill>
              <a:latin typeface="Quicksand" panose="020B0604020202020204" charset="0"/>
            </a:endParaRPr>
          </a:p>
          <a:p>
            <a:endParaRPr lang="en-GB" sz="1400" dirty="0">
              <a:solidFill>
                <a:srgbClr val="4E6A84"/>
              </a:solidFill>
              <a:latin typeface="Quicksand" panose="020B0604020202020204" charset="0"/>
            </a:endParaRPr>
          </a:p>
          <a:p>
            <a:r>
              <a:rPr lang="en-GB" sz="1200" dirty="0">
                <a:solidFill>
                  <a:srgbClr val="4E6A84"/>
                </a:solidFill>
                <a:latin typeface="Quicksand" panose="020B0604020202020204" charset="0"/>
              </a:rPr>
              <a:t>Y </a:t>
            </a:r>
            <a:r>
              <a:rPr lang="en-GB" sz="1200" dirty="0" err="1">
                <a:solidFill>
                  <a:srgbClr val="4E6A84"/>
                </a:solidFill>
                <a:latin typeface="Quicksand" panose="020B0604020202020204" charset="0"/>
              </a:rPr>
              <a:t>Merched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prynu</a:t>
            </a:r>
            <a:r>
              <a:rPr lang="en-GB" sz="1200" dirty="0">
                <a:solidFill>
                  <a:srgbClr val="4E6A84"/>
                </a:solidFill>
                <a:latin typeface="Quicksand" panose="020B0604020202020204" charset="0"/>
              </a:rPr>
              <a:t> ac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berchen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ar</a:t>
            </a:r>
            <a:r>
              <a:rPr lang="en-GB" sz="1200" dirty="0">
                <a:solidFill>
                  <a:srgbClr val="4E6A84"/>
                </a:solidFill>
                <a:latin typeface="Quicksand" panose="020B0604020202020204" charset="0"/>
              </a:rPr>
              <a:t> Blas Newydd </a:t>
            </a:r>
            <a:r>
              <a:rPr lang="en-GB" sz="1200" dirty="0" err="1">
                <a:solidFill>
                  <a:srgbClr val="4E6A84"/>
                </a:solidFill>
                <a:latin typeface="Quicksand" panose="020B0604020202020204" charset="0"/>
              </a:rPr>
              <a:t>o’r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diwedd</a:t>
            </a:r>
            <a:r>
              <a:rPr lang="en-GB" sz="1200" dirty="0" smtClean="0">
                <a:solidFill>
                  <a:srgbClr val="4E6A84"/>
                </a:solidFill>
                <a:latin typeface="Quicksand" panose="020B0604020202020204" charset="0"/>
              </a:rPr>
              <a:t>.</a:t>
            </a:r>
          </a:p>
          <a:p>
            <a:endParaRPr lang="en-GB" sz="900" dirty="0" smtClean="0">
              <a:solidFill>
                <a:srgbClr val="4E6A84"/>
              </a:solidFill>
              <a:latin typeface="Quicksand" panose="020B0604020202020204" charset="0"/>
            </a:endParaRPr>
          </a:p>
          <a:p>
            <a:r>
              <a:rPr lang="en-GB" sz="1200" dirty="0">
                <a:solidFill>
                  <a:srgbClr val="4E6A84"/>
                </a:solidFill>
                <a:latin typeface="Quicksand" panose="020B0604020202020204" charset="0"/>
              </a:rPr>
              <a:t>William Wordsworth, y </a:t>
            </a:r>
            <a:r>
              <a:rPr lang="en-GB" sz="1200" dirty="0" err="1">
                <a:solidFill>
                  <a:srgbClr val="4E6A84"/>
                </a:solidFill>
                <a:latin typeface="Quicksand" panose="020B0604020202020204" charset="0"/>
              </a:rPr>
              <a:t>bardd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rhamantaidd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enwog</a:t>
            </a:r>
            <a:r>
              <a:rPr lang="en-GB" sz="1200" dirty="0">
                <a:solidFill>
                  <a:srgbClr val="4E6A84"/>
                </a:solidFill>
                <a:latin typeface="Quicksand" panose="020B0604020202020204" charset="0"/>
              </a:rPr>
              <a:t> o </a:t>
            </a:r>
            <a:r>
              <a:rPr lang="en-GB" sz="1200" dirty="0" err="1">
                <a:solidFill>
                  <a:srgbClr val="4E6A84"/>
                </a:solidFill>
                <a:latin typeface="Quicksand" panose="020B0604020202020204" charset="0"/>
              </a:rPr>
              <a:t>Loegr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ymweld</a:t>
            </a:r>
            <a:r>
              <a:rPr lang="en-GB" sz="1200" dirty="0">
                <a:solidFill>
                  <a:srgbClr val="4E6A84"/>
                </a:solidFill>
                <a:latin typeface="Quicksand" panose="020B0604020202020204" charset="0"/>
              </a:rPr>
              <a:t>..</a:t>
            </a:r>
            <a:endParaRPr lang="en-GB" sz="1200" dirty="0" smtClean="0">
              <a:solidFill>
                <a:srgbClr val="4E6A84"/>
              </a:solidFill>
              <a:latin typeface="Quicksand" panose="020B0604020202020204" charset="0"/>
            </a:endParaRPr>
          </a:p>
          <a:p>
            <a:endParaRPr lang="en-GB" sz="500" dirty="0">
              <a:solidFill>
                <a:srgbClr val="4E6A84"/>
              </a:solidFill>
              <a:latin typeface="Quicksand" panose="020B0604020202020204" charset="0"/>
            </a:endParaRPr>
          </a:p>
          <a:p>
            <a:r>
              <a:rPr lang="en-GB" sz="1200" dirty="0" err="1">
                <a:solidFill>
                  <a:srgbClr val="4E6A84"/>
                </a:solidFill>
                <a:latin typeface="Quicksand" panose="020B0604020202020204" charset="0"/>
              </a:rPr>
              <a:t>Ymweliad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gan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hanesydd</a:t>
            </a:r>
            <a:r>
              <a:rPr lang="en-GB" sz="1200" dirty="0">
                <a:solidFill>
                  <a:srgbClr val="4E6A84"/>
                </a:solidFill>
                <a:latin typeface="Quicksand" panose="020B0604020202020204" charset="0"/>
              </a:rPr>
              <a:t> ac </a:t>
            </a:r>
            <a:r>
              <a:rPr lang="en-GB" sz="1200" dirty="0" err="1">
                <a:solidFill>
                  <a:srgbClr val="4E6A84"/>
                </a:solidFill>
                <a:latin typeface="Quicksand" panose="020B0604020202020204" charset="0"/>
              </a:rPr>
              <a:t>awdur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o’r</a:t>
            </a:r>
            <a:r>
              <a:rPr lang="en-GB" sz="1200" dirty="0">
                <a:solidFill>
                  <a:srgbClr val="4E6A84"/>
                </a:solidFill>
                <a:latin typeface="Quicksand" panose="020B0604020202020204" charset="0"/>
              </a:rPr>
              <a:t> Alban </a:t>
            </a:r>
            <a:r>
              <a:rPr lang="en-GB" sz="1200" dirty="0" err="1">
                <a:solidFill>
                  <a:srgbClr val="4E6A84"/>
                </a:solidFill>
                <a:latin typeface="Quicksand" panose="020B0604020202020204" charset="0"/>
              </a:rPr>
              <a:t>Syr</a:t>
            </a:r>
            <a:r>
              <a:rPr lang="en-GB" sz="1200" dirty="0">
                <a:solidFill>
                  <a:srgbClr val="4E6A84"/>
                </a:solidFill>
                <a:latin typeface="Quicksand" panose="020B0604020202020204" charset="0"/>
              </a:rPr>
              <a:t> Walter Scott.</a:t>
            </a:r>
          </a:p>
          <a:p>
            <a:endParaRPr lang="en-GB" sz="1300" dirty="0">
              <a:solidFill>
                <a:srgbClr val="4E6A84"/>
              </a:solidFill>
              <a:latin typeface="Quicksand" panose="020B0604020202020204" charset="0"/>
            </a:endParaRPr>
          </a:p>
        </p:txBody>
      </p:sp>
      <p:sp>
        <p:nvSpPr>
          <p:cNvPr id="36"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1161813"/>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1780</a:t>
            </a:r>
            <a:endParaRPr lang="en-GB" sz="1600" dirty="0">
              <a:solidFill>
                <a:srgbClr val="4E6A84"/>
              </a:solidFill>
              <a:latin typeface="Fredoka One" panose="020B0604020202020204" charset="0"/>
            </a:endParaRPr>
          </a:p>
        </p:txBody>
      </p:sp>
      <p:sp>
        <p:nvSpPr>
          <p:cNvPr id="39"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6" y="188265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1785</a:t>
            </a:r>
            <a:endParaRPr lang="en-GB" sz="1600" dirty="0">
              <a:solidFill>
                <a:srgbClr val="4E6A84"/>
              </a:solidFill>
              <a:latin typeface="Fredoka One" panose="020B0604020202020204" charset="0"/>
            </a:endParaRPr>
          </a:p>
        </p:txBody>
      </p:sp>
      <p:sp>
        <p:nvSpPr>
          <p:cNvPr id="40"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5" y="2294699"/>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1788</a:t>
            </a:r>
            <a:endParaRPr lang="en-GB" sz="1600" dirty="0">
              <a:solidFill>
                <a:srgbClr val="4E6A84"/>
              </a:solidFill>
              <a:latin typeface="Fredoka One" panose="020B0604020202020204" charset="0"/>
            </a:endParaRPr>
          </a:p>
        </p:txBody>
      </p:sp>
      <p:sp>
        <p:nvSpPr>
          <p:cNvPr id="4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2806952"/>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1792</a:t>
            </a:r>
            <a:endParaRPr lang="en-GB" sz="1600" dirty="0">
              <a:solidFill>
                <a:srgbClr val="4E6A84"/>
              </a:solidFill>
              <a:latin typeface="Fredoka One" panose="020B0604020202020204" charset="0"/>
            </a:endParaRPr>
          </a:p>
        </p:txBody>
      </p:sp>
      <p:sp>
        <p:nvSpPr>
          <p:cNvPr id="42"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4" y="326008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1802</a:t>
            </a:r>
            <a:endParaRPr lang="en-GB" sz="1600" dirty="0">
              <a:solidFill>
                <a:srgbClr val="4E6A84"/>
              </a:solidFill>
              <a:latin typeface="Fredoka One" panose="020B0604020202020204" charset="0"/>
            </a:endParaRPr>
          </a:p>
        </p:txBody>
      </p:sp>
      <p:sp>
        <p:nvSpPr>
          <p:cNvPr id="43" name="tab">
            <a:hlinkClick r:id="" action="ppaction://hlinkshowjump?jump=nextslide"/>
            <a:extLst>
              <a:ext uri="{FF2B5EF4-FFF2-40B4-BE49-F238E27FC236}">
                <a16:creationId xmlns:a16="http://schemas.microsoft.com/office/drawing/2014/main" id="{25199870-E06E-7747-AA00-3D82DF46AD19}"/>
              </a:ext>
            </a:extLst>
          </p:cNvPr>
          <p:cNvSpPr/>
          <p:nvPr/>
        </p:nvSpPr>
        <p:spPr>
          <a:xfrm>
            <a:off x="540936" y="3678917"/>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1809</a:t>
            </a:r>
            <a:endParaRPr lang="en-GB" sz="1600" dirty="0">
              <a:solidFill>
                <a:srgbClr val="4E6A84"/>
              </a:solidFill>
              <a:latin typeface="Fredoka One" panose="020B0604020202020204" charset="0"/>
            </a:endParaRPr>
          </a:p>
        </p:txBody>
      </p:sp>
      <p:sp>
        <p:nvSpPr>
          <p:cNvPr id="46"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467899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1814</a:t>
            </a:r>
            <a:endParaRPr lang="en-GB" sz="1600" dirty="0">
              <a:solidFill>
                <a:srgbClr val="4E6A84"/>
              </a:solidFill>
              <a:latin typeface="Fredoka One" panose="020B0604020202020204" charset="0"/>
            </a:endParaRPr>
          </a:p>
        </p:txBody>
      </p:sp>
      <p:sp>
        <p:nvSpPr>
          <p:cNvPr id="47" name="Rectangle 46"/>
          <p:cNvSpPr/>
          <p:nvPr/>
        </p:nvSpPr>
        <p:spPr>
          <a:xfrm>
            <a:off x="7143525" y="277402"/>
            <a:ext cx="4543354" cy="6186309"/>
          </a:xfrm>
          <a:prstGeom prst="rect">
            <a:avLst/>
          </a:prstGeom>
        </p:spPr>
        <p:txBody>
          <a:bodyPr wrap="square">
            <a:spAutoFit/>
          </a:bodyPr>
          <a:lstStyle/>
          <a:p>
            <a:r>
              <a:rPr lang="en-GB" sz="1200" dirty="0">
                <a:solidFill>
                  <a:srgbClr val="4E6A84"/>
                </a:solidFill>
                <a:latin typeface="Quicksand" panose="020B0604020202020204" charset="0"/>
              </a:rPr>
              <a:t>Y </a:t>
            </a:r>
            <a:r>
              <a:rPr lang="en-GB" sz="1200" dirty="0" err="1">
                <a:solidFill>
                  <a:srgbClr val="4E6A84"/>
                </a:solidFill>
                <a:latin typeface="Quicksand" panose="020B0604020202020204" charset="0"/>
              </a:rPr>
              <a:t>Foneddiges</a:t>
            </a:r>
            <a:r>
              <a:rPr lang="en-GB" sz="1200" dirty="0">
                <a:solidFill>
                  <a:srgbClr val="4E6A84"/>
                </a:solidFill>
                <a:latin typeface="Quicksand" panose="020B0604020202020204" charset="0"/>
              </a:rPr>
              <a:t> Eleanor Butler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marw</a:t>
            </a:r>
            <a:r>
              <a:rPr lang="en-GB" sz="1200" dirty="0" smtClean="0">
                <a:solidFill>
                  <a:srgbClr val="4E6A84"/>
                </a:solidFill>
                <a:latin typeface="Quicksand" panose="020B0604020202020204" charset="0"/>
              </a:rPr>
              <a:t>.</a:t>
            </a:r>
          </a:p>
          <a:p>
            <a:endParaRPr lang="en-GB" sz="1200" dirty="0" smtClean="0">
              <a:solidFill>
                <a:srgbClr val="4E6A84"/>
              </a:solidFill>
              <a:latin typeface="Quicksand" panose="020B0604020202020204" charset="0"/>
            </a:endParaRPr>
          </a:p>
          <a:p>
            <a:r>
              <a:rPr lang="en-GB" sz="1200" dirty="0">
                <a:solidFill>
                  <a:srgbClr val="4E6A84"/>
                </a:solidFill>
                <a:latin typeface="Quicksand" panose="020B0604020202020204" charset="0"/>
              </a:rPr>
              <a:t>Sarah </a:t>
            </a:r>
            <a:r>
              <a:rPr lang="en-GB" sz="1200" dirty="0" err="1">
                <a:solidFill>
                  <a:srgbClr val="4E6A84"/>
                </a:solidFill>
                <a:latin typeface="Quicksand" panose="020B0604020202020204" charset="0"/>
              </a:rPr>
              <a:t>Ponsonby</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marw</a:t>
            </a:r>
            <a:r>
              <a:rPr lang="en-GB" sz="1200" dirty="0" smtClean="0">
                <a:solidFill>
                  <a:srgbClr val="4E6A84"/>
                </a:solidFill>
                <a:latin typeface="Quicksand" panose="020B0604020202020204" charset="0"/>
              </a:rPr>
              <a:t>.</a:t>
            </a:r>
          </a:p>
          <a:p>
            <a:endParaRPr lang="en-GB" sz="1400" dirty="0">
              <a:solidFill>
                <a:srgbClr val="4E6A84"/>
              </a:solidFill>
              <a:latin typeface="Quicksand" panose="020B0604020202020204" charset="0"/>
            </a:endParaRPr>
          </a:p>
          <a:p>
            <a:r>
              <a:rPr lang="cy-GB" sz="1200" dirty="0">
                <a:solidFill>
                  <a:srgbClr val="4E6A84"/>
                </a:solidFill>
                <a:latin typeface="Quicksand" panose="020B0604020202020204" charset="0"/>
              </a:rPr>
              <a:t>Gwerthwyd Plas Newydd i ddwy ddynes leol am £1400 (£200,000 yn arian heddiw). Fe wnaethant agor y tŷ fel amgueddfa o chwilfrydedd</a:t>
            </a:r>
            <a:r>
              <a:rPr lang="cy-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cy-GB" sz="1200" dirty="0">
                <a:solidFill>
                  <a:srgbClr val="4E6A84"/>
                </a:solidFill>
                <a:latin typeface="Quicksand" panose="020B0604020202020204" charset="0"/>
              </a:rPr>
              <a:t>Daeth y Cadfridog Yorke (o Erddig ger Wrecsam) yn berchennog newydd, a pharhaodd i gadw’r tŷ fel amgueddfa.  Fe adeiladodd estyniad mawr ar yr ochr orllewinol ac fe ychwanegodd drawstiau pren oedd ag edrychiad Tuduraidd. </a:t>
            </a:r>
            <a:endParaRPr lang="cy-GB" sz="1200" dirty="0" smtClean="0">
              <a:solidFill>
                <a:srgbClr val="4E6A84"/>
              </a:solidFill>
              <a:latin typeface="Quicksand" panose="020B0604020202020204" charset="0"/>
            </a:endParaRPr>
          </a:p>
          <a:p>
            <a:r>
              <a:rPr lang="en-GB" sz="1200" dirty="0" smtClean="0">
                <a:solidFill>
                  <a:srgbClr val="4E6A84"/>
                </a:solidFill>
                <a:latin typeface="Quicksand" panose="020B0604020202020204" charset="0"/>
              </a:rPr>
              <a:t> </a:t>
            </a:r>
            <a:endParaRPr lang="en-GB" sz="1200" dirty="0">
              <a:solidFill>
                <a:srgbClr val="4E6A84"/>
              </a:solidFill>
              <a:latin typeface="Quicksand" panose="020B0604020202020204" charset="0"/>
            </a:endParaRPr>
          </a:p>
          <a:p>
            <a:r>
              <a:rPr lang="cy-GB" sz="1200" dirty="0">
                <a:solidFill>
                  <a:srgbClr val="4E6A84"/>
                </a:solidFill>
                <a:latin typeface="Quicksand" panose="020B0604020202020204" charset="0"/>
              </a:rPr>
              <a:t>Prynodd y brodyr Robertson, y diwydianwyr cotwm, y tŷ gan ychwanegu adain ddwyreiniol a gerddi ffurfiol. </a:t>
            </a:r>
            <a:endParaRPr lang="cy-GB" sz="1200" dirty="0" smtClean="0">
              <a:solidFill>
                <a:srgbClr val="4E6A84"/>
              </a:solidFill>
              <a:latin typeface="Quicksand" panose="020B0604020202020204" charset="0"/>
            </a:endParaRP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Erbyn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hyn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roedd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a:t>
            </a:r>
            <a:r>
              <a:rPr lang="en-GB" sz="1200" dirty="0">
                <a:solidFill>
                  <a:srgbClr val="4E6A84"/>
                </a:solidFill>
                <a:latin typeface="Quicksand" panose="020B0604020202020204" charset="0"/>
              </a:rPr>
              <a:t> 11 </a:t>
            </a:r>
            <a:r>
              <a:rPr lang="en-GB" sz="1200" dirty="0" err="1">
                <a:solidFill>
                  <a:srgbClr val="4E6A84"/>
                </a:solidFill>
                <a:latin typeface="Quicksand" panose="020B0604020202020204" charset="0"/>
              </a:rPr>
              <a:t>ystafell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wely</a:t>
            </a:r>
            <a:r>
              <a:rPr lang="en-GB" sz="1200" dirty="0">
                <a:solidFill>
                  <a:srgbClr val="4E6A84"/>
                </a:solidFill>
                <a:latin typeface="Quicksand" panose="020B0604020202020204" charset="0"/>
              </a:rPr>
              <a:t>, 4 </a:t>
            </a:r>
            <a:r>
              <a:rPr lang="en-GB" sz="1200" dirty="0" err="1">
                <a:solidFill>
                  <a:srgbClr val="4E6A84"/>
                </a:solidFill>
                <a:latin typeface="Quicksand" panose="020B0604020202020204" charset="0"/>
              </a:rPr>
              <a:t>ystafell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ymolchi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cyrtiau</a:t>
            </a:r>
            <a:r>
              <a:rPr lang="en-GB" sz="1200" dirty="0">
                <a:solidFill>
                  <a:srgbClr val="4E6A84"/>
                </a:solidFill>
                <a:latin typeface="Quicksand" panose="020B0604020202020204" charset="0"/>
              </a:rPr>
              <a:t> tennis a </a:t>
            </a:r>
            <a:r>
              <a:rPr lang="en-GB" sz="1200" dirty="0" err="1">
                <a:solidFill>
                  <a:srgbClr val="4E6A84"/>
                </a:solidFill>
                <a:latin typeface="Quicksand" panose="020B0604020202020204" charset="0"/>
              </a:rPr>
              <a:t>gerddi</a:t>
            </a:r>
            <a:r>
              <a:rPr lang="en-GB" sz="1200" dirty="0">
                <a:solidFill>
                  <a:srgbClr val="4E6A84"/>
                </a:solidFill>
                <a:latin typeface="Quicksand" panose="020B0604020202020204" charset="0"/>
              </a:rPr>
              <a:t> croquet. </a:t>
            </a:r>
            <a:endParaRPr lang="en-GB" sz="1200" dirty="0" smtClean="0">
              <a:solidFill>
                <a:srgbClr val="4E6A84"/>
              </a:solidFill>
              <a:latin typeface="Quicksand" panose="020B0604020202020204" charset="0"/>
            </a:endParaRPr>
          </a:p>
          <a:p>
            <a:endParaRPr lang="en-GB" sz="900" dirty="0">
              <a:solidFill>
                <a:srgbClr val="4E6A84"/>
              </a:solidFill>
              <a:latin typeface="Quicksand" panose="020B0604020202020204" charset="0"/>
            </a:endParaRPr>
          </a:p>
          <a:p>
            <a:r>
              <a:rPr lang="da-DK" sz="1200" dirty="0">
                <a:solidFill>
                  <a:srgbClr val="4E6A84"/>
                </a:solidFill>
                <a:latin typeface="Quicksand" panose="020B0604020202020204" charset="0"/>
              </a:rPr>
              <a:t>Yn berchen i Foneddiges o Swydd Lincoln</a:t>
            </a:r>
            <a:r>
              <a:rPr lang="da-DK"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Cafodd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brynu</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fel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cartref</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gwyliau</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haf</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Iarll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Tankerville</a:t>
            </a:r>
            <a:r>
              <a:rPr lang="en-GB" sz="1200" dirty="0">
                <a:solidFill>
                  <a:srgbClr val="4E6A84"/>
                </a:solidFill>
                <a:latin typeface="Quicksand" panose="020B0604020202020204" charset="0"/>
              </a:rPr>
              <a:t>..</a:t>
            </a:r>
            <a:endParaRPr lang="en-GB" sz="1200" dirty="0" smtClean="0">
              <a:solidFill>
                <a:srgbClr val="4E6A84"/>
              </a:solidFill>
              <a:latin typeface="Quicksand" panose="020B0604020202020204" charset="0"/>
            </a:endParaRP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Cafodd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brynu</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gan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Gyngor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Dosbarth</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Trefol</a:t>
            </a:r>
            <a:r>
              <a:rPr lang="en-GB" sz="1200" dirty="0">
                <a:solidFill>
                  <a:srgbClr val="4E6A84"/>
                </a:solidFill>
                <a:latin typeface="Quicksand" panose="020B0604020202020204" charset="0"/>
              </a:rPr>
              <a:t> Llangollen</a:t>
            </a:r>
            <a:r>
              <a:rPr lang="en-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Cafodd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ei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agor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i’r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cyhoedd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fel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amgueddfa</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cofnodi</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hanes</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Merched</a:t>
            </a:r>
            <a:r>
              <a:rPr lang="en-GB" sz="1200" dirty="0">
                <a:solidFill>
                  <a:srgbClr val="4E6A84"/>
                </a:solidFill>
                <a:latin typeface="Quicksand" panose="020B0604020202020204" charset="0"/>
              </a:rPr>
              <a:t> Llangollen</a:t>
            </a:r>
            <a:r>
              <a:rPr lang="en-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Dymchwelwyd</a:t>
            </a:r>
            <a:r>
              <a:rPr lang="en-GB" sz="1200" dirty="0">
                <a:solidFill>
                  <a:srgbClr val="4E6A84"/>
                </a:solidFill>
                <a:latin typeface="Quicksand" panose="020B0604020202020204" charset="0"/>
              </a:rPr>
              <a:t> y </a:t>
            </a:r>
            <a:r>
              <a:rPr lang="en-GB" sz="1200" dirty="0" err="1">
                <a:solidFill>
                  <a:srgbClr val="4E6A84"/>
                </a:solidFill>
                <a:latin typeface="Quicksand" panose="020B0604020202020204" charset="0"/>
              </a:rPr>
              <a:t>ddwy</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adain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sgil</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pydredd</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sych</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difrifol</a:t>
            </a:r>
            <a:r>
              <a:rPr lang="en-GB" sz="1200" dirty="0">
                <a:solidFill>
                  <a:srgbClr val="4E6A84"/>
                </a:solidFill>
                <a:latin typeface="Quicksand" panose="020B0604020202020204" charset="0"/>
              </a:rPr>
              <a:t>. </a:t>
            </a:r>
            <a:endParaRPr lang="en-GB" sz="1200" dirty="0" smtClean="0">
              <a:solidFill>
                <a:srgbClr val="4E6A84"/>
              </a:solidFill>
              <a:latin typeface="Quicksand" panose="020B0604020202020204" charset="0"/>
            </a:endParaRP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Cyngor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Dosbarth</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Glyndŵr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berchen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arno</a:t>
            </a:r>
            <a:r>
              <a:rPr lang="en-GB" sz="1200" dirty="0">
                <a:solidFill>
                  <a:srgbClr val="4E6A84"/>
                </a:solidFill>
                <a:latin typeface="Quicksand" panose="020B0604020202020204" charset="0"/>
              </a:rPr>
              <a:t>. </a:t>
            </a:r>
            <a:endParaRPr lang="en-GB" sz="1200" dirty="0" smtClean="0">
              <a:solidFill>
                <a:srgbClr val="4E6A84"/>
              </a:solidFill>
              <a:latin typeface="Quicksand" panose="020B0604020202020204" charset="0"/>
            </a:endParaRPr>
          </a:p>
          <a:p>
            <a:endParaRPr lang="en-GB" sz="1200" dirty="0">
              <a:solidFill>
                <a:srgbClr val="4E6A84"/>
              </a:solidFill>
              <a:latin typeface="Quicksand" panose="020B0604020202020204" charset="0"/>
            </a:endParaRPr>
          </a:p>
          <a:p>
            <a:r>
              <a:rPr lang="en-GB" sz="1200" dirty="0" err="1">
                <a:solidFill>
                  <a:srgbClr val="4E6A84"/>
                </a:solidFill>
                <a:latin typeface="Quicksand" panose="020B0604020202020204" charset="0"/>
              </a:rPr>
              <a:t>Cyngor</a:t>
            </a:r>
            <a:r>
              <a:rPr lang="en-GB" sz="1200" dirty="0">
                <a:solidFill>
                  <a:srgbClr val="4E6A84"/>
                </a:solidFill>
                <a:latin typeface="Quicksand" panose="020B0604020202020204" charset="0"/>
              </a:rPr>
              <a:t> Sir </a:t>
            </a:r>
            <a:r>
              <a:rPr lang="en-GB" sz="1200" dirty="0" err="1">
                <a:solidFill>
                  <a:srgbClr val="4E6A84"/>
                </a:solidFill>
                <a:latin typeface="Quicksand" panose="020B0604020202020204" charset="0"/>
              </a:rPr>
              <a:t>Ddinbych</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yw’r</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perchnogion</a:t>
            </a:r>
            <a:r>
              <a:rPr lang="en-GB" sz="1200" dirty="0">
                <a:solidFill>
                  <a:srgbClr val="4E6A84"/>
                </a:solidFill>
                <a:latin typeface="Quicksand" panose="020B0604020202020204" charset="0"/>
              </a:rPr>
              <a:t> </a:t>
            </a:r>
            <a:r>
              <a:rPr lang="en-GB" sz="1200" dirty="0" err="1">
                <a:solidFill>
                  <a:srgbClr val="4E6A84"/>
                </a:solidFill>
                <a:latin typeface="Quicksand" panose="020B0604020202020204" charset="0"/>
              </a:rPr>
              <a:t>diweddaraf</a:t>
            </a:r>
            <a:r>
              <a:rPr lang="en-GB" sz="1200" dirty="0">
                <a:solidFill>
                  <a:srgbClr val="4E6A84"/>
                </a:solidFill>
                <a:latin typeface="Quicksand" panose="020B0604020202020204" charset="0"/>
              </a:rPr>
              <a:t>. </a:t>
            </a:r>
            <a:endParaRPr lang="en-GB" sz="1600" dirty="0">
              <a:solidFill>
                <a:srgbClr val="4E6A84"/>
              </a:solidFill>
              <a:latin typeface="Quicksand" panose="020B0604020202020204" charset="0"/>
            </a:endParaRPr>
          </a:p>
        </p:txBody>
      </p:sp>
      <p:sp>
        <p:nvSpPr>
          <p:cNvPr id="63" name="tab">
            <a:hlinkClick r:id="" action="ppaction://hlinkshowjump?jump=nextslide"/>
            <a:extLst>
              <a:ext uri="{FF2B5EF4-FFF2-40B4-BE49-F238E27FC236}">
                <a16:creationId xmlns:a16="http://schemas.microsoft.com/office/drawing/2014/main" id="{25199870-E06E-7747-AA00-3D82DF46AD19}"/>
              </a:ext>
            </a:extLst>
          </p:cNvPr>
          <p:cNvSpPr/>
          <p:nvPr/>
        </p:nvSpPr>
        <p:spPr>
          <a:xfrm rot="16200000">
            <a:off x="3607721" y="3075379"/>
            <a:ext cx="6080626" cy="521616"/>
          </a:xfrm>
          <a:prstGeom prst="roundRect">
            <a:avLst>
              <a:gd name="adj" fmla="val 33750"/>
            </a:avLst>
          </a:prstGeom>
          <a:solidFill>
            <a:srgbClr val="FFF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4E6A84"/>
              </a:solidFill>
              <a:latin typeface="Fredoka One" panose="020B0604020202020204" charset="0"/>
            </a:endParaRPr>
          </a:p>
        </p:txBody>
      </p:sp>
      <p:sp>
        <p:nvSpPr>
          <p:cNvPr id="59"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3" y="534598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1819</a:t>
            </a:r>
            <a:endParaRPr lang="en-GB" sz="1600" dirty="0">
              <a:solidFill>
                <a:srgbClr val="4E6A84"/>
              </a:solidFill>
              <a:latin typeface="Fredoka One" panose="020B0604020202020204" charset="0"/>
            </a:endParaRPr>
          </a:p>
        </p:txBody>
      </p:sp>
      <p:sp>
        <p:nvSpPr>
          <p:cNvPr id="60" name="tab">
            <a:hlinkClick r:id="" action="ppaction://hlinkshowjump?jump=nextslide"/>
            <a:extLst>
              <a:ext uri="{FF2B5EF4-FFF2-40B4-BE49-F238E27FC236}">
                <a16:creationId xmlns:a16="http://schemas.microsoft.com/office/drawing/2014/main" id="{25199870-E06E-7747-AA00-3D82DF46AD19}"/>
              </a:ext>
            </a:extLst>
          </p:cNvPr>
          <p:cNvSpPr/>
          <p:nvPr/>
        </p:nvSpPr>
        <p:spPr>
          <a:xfrm>
            <a:off x="571378" y="5738632"/>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1824</a:t>
            </a:r>
            <a:endParaRPr lang="en-GB" sz="1600" dirty="0">
              <a:solidFill>
                <a:srgbClr val="4E6A84"/>
              </a:solidFill>
              <a:latin typeface="Fredoka One" panose="020B0604020202020204" charset="0"/>
            </a:endParaRPr>
          </a:p>
        </p:txBody>
      </p:sp>
      <p:sp>
        <p:nvSpPr>
          <p:cNvPr id="6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71378" y="6155590"/>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1825</a:t>
            </a:r>
            <a:endParaRPr lang="en-GB" sz="1600" dirty="0">
              <a:solidFill>
                <a:srgbClr val="4E6A84"/>
              </a:solidFill>
              <a:latin typeface="Fredoka One" panose="020B0604020202020204" charset="0"/>
            </a:endParaRPr>
          </a:p>
        </p:txBody>
      </p:sp>
      <p:sp>
        <p:nvSpPr>
          <p:cNvPr id="62"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2" y="26242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1829</a:t>
            </a:r>
            <a:endParaRPr lang="en-GB" sz="1600" dirty="0">
              <a:solidFill>
                <a:srgbClr val="4E6A84"/>
              </a:solidFill>
              <a:latin typeface="Fredoka One" panose="020B0604020202020204" charset="0"/>
            </a:endParaRPr>
          </a:p>
        </p:txBody>
      </p:sp>
      <p:sp>
        <p:nvSpPr>
          <p:cNvPr id="64"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4" y="641299"/>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1831</a:t>
            </a:r>
            <a:endParaRPr lang="en-GB" sz="1600" dirty="0">
              <a:solidFill>
                <a:srgbClr val="4E6A84"/>
              </a:solidFill>
              <a:latin typeface="Fredoka One" panose="020B0604020202020204" charset="0"/>
            </a:endParaRPr>
          </a:p>
        </p:txBody>
      </p:sp>
      <p:sp>
        <p:nvSpPr>
          <p:cNvPr id="65" name="tab">
            <a:hlinkClick r:id="" action="ppaction://hlinkshowjump?jump=nextslide"/>
            <a:extLst>
              <a:ext uri="{FF2B5EF4-FFF2-40B4-BE49-F238E27FC236}">
                <a16:creationId xmlns:a16="http://schemas.microsoft.com/office/drawing/2014/main" id="{25199870-E06E-7747-AA00-3D82DF46AD19}"/>
              </a:ext>
            </a:extLst>
          </p:cNvPr>
          <p:cNvSpPr/>
          <p:nvPr/>
        </p:nvSpPr>
        <p:spPr>
          <a:xfrm>
            <a:off x="6303489" y="105661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1832</a:t>
            </a:r>
            <a:endParaRPr lang="en-GB" sz="1600" dirty="0">
              <a:solidFill>
                <a:srgbClr val="4E6A84"/>
              </a:solidFill>
              <a:latin typeface="Fredoka One" panose="020B0604020202020204" charset="0"/>
            </a:endParaRPr>
          </a:p>
        </p:txBody>
      </p:sp>
      <p:sp>
        <p:nvSpPr>
          <p:cNvPr id="66"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9531" y="177418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1876</a:t>
            </a:r>
            <a:endParaRPr lang="en-GB" sz="1600" dirty="0">
              <a:solidFill>
                <a:srgbClr val="4E6A84"/>
              </a:solidFill>
              <a:latin typeface="Fredoka One" panose="020B0604020202020204" charset="0"/>
            </a:endParaRPr>
          </a:p>
        </p:txBody>
      </p:sp>
      <p:sp>
        <p:nvSpPr>
          <p:cNvPr id="68"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9530" y="2710833"/>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1890</a:t>
            </a:r>
            <a:endParaRPr lang="en-GB" sz="1600" dirty="0">
              <a:solidFill>
                <a:srgbClr val="4E6A84"/>
              </a:solidFill>
              <a:latin typeface="Fredoka One" panose="020B0604020202020204" charset="0"/>
            </a:endParaRPr>
          </a:p>
        </p:txBody>
      </p:sp>
      <p:sp>
        <p:nvSpPr>
          <p:cNvPr id="69"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1" y="3251954"/>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1900</a:t>
            </a:r>
            <a:endParaRPr lang="en-GB" sz="1600" dirty="0">
              <a:solidFill>
                <a:srgbClr val="4E6A84"/>
              </a:solidFill>
              <a:latin typeface="Fredoka One" panose="020B0604020202020204" charset="0"/>
            </a:endParaRPr>
          </a:p>
        </p:txBody>
      </p:sp>
      <p:sp>
        <p:nvSpPr>
          <p:cNvPr id="70"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0" y="373574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1910</a:t>
            </a:r>
            <a:endParaRPr lang="en-GB" sz="1600" dirty="0">
              <a:solidFill>
                <a:srgbClr val="4E6A84"/>
              </a:solidFill>
              <a:latin typeface="Fredoka One" panose="020B0604020202020204" charset="0"/>
            </a:endParaRPr>
          </a:p>
        </p:txBody>
      </p:sp>
      <p:sp>
        <p:nvSpPr>
          <p:cNvPr id="71"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3864" y="411630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1919</a:t>
            </a:r>
            <a:endParaRPr lang="en-GB" sz="1600" dirty="0">
              <a:solidFill>
                <a:srgbClr val="4E6A84"/>
              </a:solidFill>
              <a:latin typeface="Fredoka One" panose="020B0604020202020204" charset="0"/>
            </a:endParaRPr>
          </a:p>
        </p:txBody>
      </p:sp>
      <p:sp>
        <p:nvSpPr>
          <p:cNvPr id="72"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4" y="4476830"/>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1932</a:t>
            </a:r>
            <a:endParaRPr lang="en-GB" sz="1600" dirty="0">
              <a:solidFill>
                <a:srgbClr val="4E6A84"/>
              </a:solidFill>
              <a:latin typeface="Fredoka One" panose="020B0604020202020204" charset="0"/>
            </a:endParaRPr>
          </a:p>
        </p:txBody>
      </p:sp>
      <p:sp>
        <p:nvSpPr>
          <p:cNvPr id="73"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4" y="483751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1933</a:t>
            </a:r>
            <a:endParaRPr lang="en-GB" sz="1600" dirty="0">
              <a:solidFill>
                <a:srgbClr val="4E6A84"/>
              </a:solidFill>
              <a:latin typeface="Fredoka One" panose="020B0604020202020204" charset="0"/>
            </a:endParaRPr>
          </a:p>
        </p:txBody>
      </p:sp>
      <p:sp>
        <p:nvSpPr>
          <p:cNvPr id="74"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3" y="537482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1963</a:t>
            </a:r>
            <a:endParaRPr lang="en-GB" sz="1600" dirty="0">
              <a:solidFill>
                <a:srgbClr val="4E6A84"/>
              </a:solidFill>
              <a:latin typeface="Fredoka One" panose="020B0604020202020204" charset="0"/>
            </a:endParaRPr>
          </a:p>
        </p:txBody>
      </p:sp>
      <p:sp>
        <p:nvSpPr>
          <p:cNvPr id="75"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92740" y="5755384"/>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1974</a:t>
            </a:r>
            <a:endParaRPr lang="en-GB" sz="1600" dirty="0">
              <a:solidFill>
                <a:srgbClr val="4E6A84"/>
              </a:solidFill>
              <a:latin typeface="Fredoka One" panose="020B0604020202020204" charset="0"/>
            </a:endParaRPr>
          </a:p>
        </p:txBody>
      </p:sp>
      <p:sp>
        <p:nvSpPr>
          <p:cNvPr id="76"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4" y="613139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1996</a:t>
            </a:r>
            <a:endParaRPr lang="en-GB" sz="1600" dirty="0">
              <a:solidFill>
                <a:srgbClr val="4E6A84"/>
              </a:solidFill>
              <a:latin typeface="Fredoka One" panose="020B0604020202020204" charset="0"/>
            </a:endParaRPr>
          </a:p>
        </p:txBody>
      </p:sp>
      <p:sp>
        <p:nvSpPr>
          <p:cNvPr id="78" name="Rectangle 77"/>
          <p:cNvSpPr/>
          <p:nvPr/>
        </p:nvSpPr>
        <p:spPr>
          <a:xfrm>
            <a:off x="1" y="6640940"/>
            <a:ext cx="12192000" cy="264704"/>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423904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1809</a:t>
            </a:r>
            <a:endParaRPr lang="en-GB" sz="1600" dirty="0">
              <a:solidFill>
                <a:srgbClr val="4E6A84"/>
              </a:solidFill>
              <a:latin typeface="Fredoka One" panose="020B0604020202020204" charset="0"/>
            </a:endParaRPr>
          </a:p>
        </p:txBody>
      </p:sp>
    </p:spTree>
    <p:extLst>
      <p:ext uri="{BB962C8B-B14F-4D97-AF65-F5344CB8AC3E}">
        <p14:creationId xmlns:p14="http://schemas.microsoft.com/office/powerpoint/2010/main" val="83051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500"/>
                                        <p:tgtEl>
                                          <p:spTgt spid="6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fade">
                                      <p:cBhvr>
                                        <p:cTn id="51" dur="500"/>
                                        <p:tgtEl>
                                          <p:spTgt spid="6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fade">
                                      <p:cBhvr>
                                        <p:cTn id="59" dur="500"/>
                                        <p:tgtEl>
                                          <p:spTgt spid="6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500"/>
                                        <p:tgtEl>
                                          <p:spTgt spid="6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500"/>
                                        <p:tgtEl>
                                          <p:spTgt spid="7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fade">
                                      <p:cBhvr>
                                        <p:cTn id="79" dur="500"/>
                                        <p:tgtEl>
                                          <p:spTgt spid="7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73"/>
                                        </p:tgtEl>
                                        <p:attrNameLst>
                                          <p:attrName>style.visibility</p:attrName>
                                        </p:attrNameLst>
                                      </p:cBhvr>
                                      <p:to>
                                        <p:strVal val="visible"/>
                                      </p:to>
                                    </p:set>
                                    <p:animEffect transition="in" filter="fade">
                                      <p:cBhvr>
                                        <p:cTn id="83" dur="500"/>
                                        <p:tgtEl>
                                          <p:spTgt spid="7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500"/>
                                        <p:tgtEl>
                                          <p:spTgt spid="74"/>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fade">
                                      <p:cBhvr>
                                        <p:cTn id="91" dur="500"/>
                                        <p:tgtEl>
                                          <p:spTgt spid="7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Effect transition="in" filter="fade">
                                      <p:cBhvr>
                                        <p:cTn id="95" dur="500"/>
                                        <p:tgtEl>
                                          <p:spTgt spid="7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fade">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0" grpId="0" animBg="1"/>
      <p:bldP spid="41" grpId="0" animBg="1"/>
      <p:bldP spid="42" grpId="0" animBg="1"/>
      <p:bldP spid="43" grpId="0" animBg="1"/>
      <p:bldP spid="46" grpId="0" animBg="1"/>
      <p:bldP spid="59" grpId="0" animBg="1"/>
      <p:bldP spid="60" grpId="0" animBg="1"/>
      <p:bldP spid="61" grpId="0" animBg="1"/>
      <p:bldP spid="62"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380509"/>
            <a:ext cx="12191999" cy="3477491"/>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53018" y="1662675"/>
            <a:ext cx="5474884" cy="3809610"/>
          </a:xfrm>
          <a:prstGeom prst="roundRect">
            <a:avLst/>
          </a:prstGeom>
          <a:ln w="38100">
            <a:solidFill>
              <a:srgbClr val="FFD966"/>
            </a:solidFill>
          </a:ln>
        </p:spPr>
      </p:pic>
      <p:pic>
        <p:nvPicPr>
          <p:cNvPr id="3" name="Picture 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0596" y="1662674"/>
            <a:ext cx="5553804" cy="3831764"/>
          </a:xfrm>
          <a:prstGeom prst="roundRect">
            <a:avLst/>
          </a:prstGeom>
          <a:ln w="38100">
            <a:solidFill>
              <a:srgbClr val="FFD966"/>
            </a:solidFill>
          </a:ln>
        </p:spPr>
      </p:pic>
      <p:sp>
        <p:nvSpPr>
          <p:cNvPr id="15" name="Rectangle 14"/>
          <p:cNvSpPr/>
          <p:nvPr/>
        </p:nvSpPr>
        <p:spPr>
          <a:xfrm>
            <a:off x="440597" y="5653176"/>
            <a:ext cx="5553804" cy="954107"/>
          </a:xfrm>
          <a:prstGeom prst="rect">
            <a:avLst/>
          </a:prstGeom>
        </p:spPr>
        <p:txBody>
          <a:bodyPr wrap="square">
            <a:spAutoFit/>
          </a:bodyPr>
          <a:lstStyle/>
          <a:p>
            <a:pPr algn="ctr"/>
            <a:r>
              <a:rPr lang="en-GB" b="1" dirty="0" err="1">
                <a:solidFill>
                  <a:srgbClr val="FFFFFF"/>
                </a:solidFill>
                <a:latin typeface="Quicksand" panose="020B0604020202020204" charset="0"/>
              </a:rPr>
              <a:t>Llun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cynnar</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yn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dangos</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bwthyn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fferm</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syml</a:t>
            </a:r>
            <a:r>
              <a:rPr lang="en-GB" b="1" dirty="0">
                <a:solidFill>
                  <a:srgbClr val="FFFFFF"/>
                </a:solidFill>
                <a:latin typeface="Quicksand" panose="020B0604020202020204" charset="0"/>
              </a:rPr>
              <a:t> pan </a:t>
            </a:r>
            <a:r>
              <a:rPr lang="en-GB" b="1" dirty="0" err="1">
                <a:solidFill>
                  <a:srgbClr val="FFFFFF"/>
                </a:solidFill>
                <a:latin typeface="Quicksand" panose="020B0604020202020204" charset="0"/>
              </a:rPr>
              <a:t>symudodd</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Merched</a:t>
            </a:r>
            <a:r>
              <a:rPr lang="en-GB" b="1" dirty="0">
                <a:solidFill>
                  <a:srgbClr val="FFFFFF"/>
                </a:solidFill>
                <a:latin typeface="Quicksand" panose="020B0604020202020204" charset="0"/>
              </a:rPr>
              <a:t> Llangollen </a:t>
            </a:r>
            <a:r>
              <a:rPr lang="en-GB" b="1" dirty="0" err="1">
                <a:solidFill>
                  <a:srgbClr val="FFFFFF"/>
                </a:solidFill>
                <a:latin typeface="Quicksand" panose="020B0604020202020204" charset="0"/>
              </a:rPr>
              <a:t>i</a:t>
            </a:r>
            <a:r>
              <a:rPr lang="en-GB" b="1" dirty="0">
                <a:solidFill>
                  <a:srgbClr val="FFFFFF"/>
                </a:solidFill>
                <a:latin typeface="Quicksand" panose="020B0604020202020204" charset="0"/>
              </a:rPr>
              <a:t> </a:t>
            </a:r>
            <a:r>
              <a:rPr lang="en-GB" b="1" dirty="0" err="1" smtClean="0">
                <a:solidFill>
                  <a:srgbClr val="FFFFFF"/>
                </a:solidFill>
                <a:latin typeface="Quicksand" panose="020B0604020202020204" charset="0"/>
              </a:rPr>
              <a:t>mewn</a:t>
            </a:r>
            <a:r>
              <a:rPr lang="en-GB" b="1" dirty="0" smtClean="0">
                <a:solidFill>
                  <a:srgbClr val="FFFFFF"/>
                </a:solidFill>
                <a:latin typeface="Quicksand" panose="020B0604020202020204" charset="0"/>
              </a:rPr>
              <a:t>.</a:t>
            </a:r>
            <a:endParaRPr lang="en-GB" b="1" dirty="0">
              <a:solidFill>
                <a:srgbClr val="FFFFFF"/>
              </a:solidFill>
              <a:latin typeface="Quicksand" panose="020B0604020202020204" charset="0"/>
            </a:endParaRPr>
          </a:p>
          <a:p>
            <a:endParaRPr lang="en-GB" sz="2000" b="1" dirty="0">
              <a:solidFill>
                <a:srgbClr val="4E6A84"/>
              </a:solidFill>
              <a:latin typeface="Quicksand" panose="020B0604020202020204" charset="0"/>
            </a:endParaRPr>
          </a:p>
        </p:txBody>
      </p:sp>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8365232" y="1401465"/>
            <a:ext cx="274886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1830s</a:t>
            </a:r>
            <a:endParaRPr lang="en-GB" sz="2000" dirty="0">
              <a:solidFill>
                <a:srgbClr val="4E6A84"/>
              </a:solidFill>
              <a:latin typeface="Fredoka One" panose="020B0604020202020204" charset="0"/>
            </a:endParaRPr>
          </a:p>
        </p:txBody>
      </p:sp>
      <p:sp>
        <p:nvSpPr>
          <p:cNvPr id="21" name="tab">
            <a:hlinkClick r:id="" action="ppaction://hlinkshowjump?jump=nextslide"/>
            <a:extLst>
              <a:ext uri="{FF2B5EF4-FFF2-40B4-BE49-F238E27FC236}">
                <a16:creationId xmlns:a16="http://schemas.microsoft.com/office/drawing/2014/main" id="{25199870-E06E-7747-AA00-3D82DF46AD19}"/>
              </a:ext>
            </a:extLst>
          </p:cNvPr>
          <p:cNvSpPr/>
          <p:nvPr/>
        </p:nvSpPr>
        <p:spPr>
          <a:xfrm>
            <a:off x="1027438" y="1401464"/>
            <a:ext cx="274886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1700s</a:t>
            </a:r>
            <a:endParaRPr lang="en-GB" sz="2000" dirty="0">
              <a:solidFill>
                <a:srgbClr val="4E6A84"/>
              </a:solidFill>
              <a:latin typeface="Fredoka One" panose="020B0604020202020204" charset="0"/>
            </a:endParaRPr>
          </a:p>
        </p:txBody>
      </p:sp>
      <p:sp>
        <p:nvSpPr>
          <p:cNvPr id="22" name="Rectangle 21"/>
          <p:cNvSpPr/>
          <p:nvPr/>
        </p:nvSpPr>
        <p:spPr>
          <a:xfrm>
            <a:off x="6253018" y="5653176"/>
            <a:ext cx="5474884" cy="646331"/>
          </a:xfrm>
          <a:prstGeom prst="rect">
            <a:avLst/>
          </a:prstGeom>
        </p:spPr>
        <p:txBody>
          <a:bodyPr wrap="square">
            <a:spAutoFit/>
          </a:bodyPr>
          <a:lstStyle/>
          <a:p>
            <a:pPr algn="ctr"/>
            <a:r>
              <a:rPr lang="cy-GB" b="1" dirty="0">
                <a:solidFill>
                  <a:srgbClr val="FFFFFF"/>
                </a:solidFill>
                <a:latin typeface="Quicksand" panose="020B0604020202020204" charset="0"/>
              </a:rPr>
              <a:t>Tŷ Plas Newydd wedi’i drawsnewid gyda drysau derw wedi’u cerfio, ffenestri a phortsh mynediad. </a:t>
            </a:r>
            <a:endParaRPr lang="en-GB" sz="2000" b="1" dirty="0">
              <a:solidFill>
                <a:srgbClr val="4E6A84"/>
              </a:solidFill>
              <a:latin typeface="Quicksand" panose="020B0604020202020204" charset="0"/>
            </a:endParaRPr>
          </a:p>
        </p:txBody>
      </p:sp>
      <p:sp>
        <p:nvSpPr>
          <p:cNvPr id="23" name="Rectangle 22"/>
          <p:cNvSpPr/>
          <p:nvPr/>
        </p:nvSpPr>
        <p:spPr>
          <a:xfrm>
            <a:off x="694594" y="435853"/>
            <a:ext cx="9714787" cy="706347"/>
          </a:xfrm>
          <a:prstGeom prst="rect">
            <a:avLst/>
          </a:prstGeom>
        </p:spPr>
        <p:txBody>
          <a:bodyPr wrap="square">
            <a:spAutoFit/>
          </a:bodyPr>
          <a:lstStyle/>
          <a:p>
            <a:pPr>
              <a:lnSpc>
                <a:spcPct val="107000"/>
              </a:lnSpc>
              <a:spcAft>
                <a:spcPts val="800"/>
              </a:spcAft>
            </a:pPr>
            <a:r>
              <a:rPr lang="es-ES" sz="4000" dirty="0">
                <a:solidFill>
                  <a:srgbClr val="4E6A84"/>
                </a:solidFill>
                <a:latin typeface="Fredoka One" panose="02000000000000000000" pitchFamily="2" charset="77"/>
              </a:rPr>
              <a:t>Plas Newydd </a:t>
            </a:r>
            <a:r>
              <a:rPr lang="es-ES" sz="4000" dirty="0" err="1">
                <a:solidFill>
                  <a:srgbClr val="4E6A84"/>
                </a:solidFill>
                <a:latin typeface="Fredoka One" panose="02000000000000000000" pitchFamily="2" charset="77"/>
              </a:rPr>
              <a:t>dros</a:t>
            </a:r>
            <a:r>
              <a:rPr lang="es-ES" sz="4000" dirty="0">
                <a:solidFill>
                  <a:srgbClr val="4E6A84"/>
                </a:solidFill>
                <a:latin typeface="Fredoka One" panose="02000000000000000000" pitchFamily="2" charset="77"/>
              </a:rPr>
              <a:t> y </a:t>
            </a:r>
            <a:r>
              <a:rPr lang="es-ES" sz="4000" dirty="0" err="1">
                <a:solidFill>
                  <a:srgbClr val="4E6A84"/>
                </a:solidFill>
                <a:latin typeface="Fredoka One" panose="02000000000000000000" pitchFamily="2" charset="77"/>
              </a:rPr>
              <a:t>blynyddoedd</a:t>
            </a:r>
            <a:endParaRPr lang="en-GB" sz="4000" dirty="0">
              <a:solidFill>
                <a:srgbClr val="4E6A84"/>
              </a:solidFill>
              <a:latin typeface="Fredoka One" panose="02000000000000000000" pitchFamily="2" charset="77"/>
            </a:endParaRPr>
          </a:p>
        </p:txBody>
      </p:sp>
    </p:spTree>
    <p:extLst>
      <p:ext uri="{BB962C8B-B14F-4D97-AF65-F5344CB8AC3E}">
        <p14:creationId xmlns:p14="http://schemas.microsoft.com/office/powerpoint/2010/main" val="212227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186989"/>
            <a:ext cx="12191999" cy="2671010"/>
          </a:xfrm>
          <a:prstGeom prst="rect">
            <a:avLst/>
          </a:prstGeom>
        </p:spPr>
      </p:pic>
      <p:sp>
        <p:nvSpPr>
          <p:cNvPr id="2" name="Rectangle 1"/>
          <p:cNvSpPr/>
          <p:nvPr/>
        </p:nvSpPr>
        <p:spPr>
          <a:xfrm>
            <a:off x="643794" y="420944"/>
            <a:ext cx="7851790"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Casgliad</a:t>
            </a:r>
            <a:r>
              <a:rPr lang="en-GB" sz="4000" dirty="0">
                <a:solidFill>
                  <a:srgbClr val="4E6A84"/>
                </a:solidFill>
                <a:latin typeface="Fredoka One" panose="02000000000000000000" pitchFamily="2" charset="77"/>
              </a:rPr>
              <a:t> o </a:t>
            </a:r>
            <a:r>
              <a:rPr lang="en-GB" sz="4000" dirty="0" err="1">
                <a:solidFill>
                  <a:srgbClr val="4E6A84"/>
                </a:solidFill>
                <a:latin typeface="Fredoka One" panose="02000000000000000000" pitchFamily="2" charset="77"/>
              </a:rPr>
              <a:t>Gerfiadau</a:t>
            </a:r>
            <a:endParaRPr lang="en-GB" sz="4000" dirty="0">
              <a:solidFill>
                <a:srgbClr val="4E6A84"/>
              </a:solidFill>
              <a:latin typeface="Fredoka One" panose="02000000000000000000" pitchFamily="2" charset="77"/>
            </a:endParaRPr>
          </a:p>
        </p:txBody>
      </p:sp>
      <p:sp>
        <p:nvSpPr>
          <p:cNvPr id="38" name="Rectangle 37"/>
          <p:cNvSpPr/>
          <p:nvPr/>
        </p:nvSpPr>
        <p:spPr>
          <a:xfrm>
            <a:off x="643794" y="1214748"/>
            <a:ext cx="6455420" cy="2846933"/>
          </a:xfrm>
          <a:prstGeom prst="rect">
            <a:avLst/>
          </a:prstGeom>
        </p:spPr>
        <p:txBody>
          <a:bodyPr wrap="square">
            <a:spAutoFit/>
          </a:bodyPr>
          <a:lstStyle/>
          <a:p>
            <a:r>
              <a:rPr lang="en-GB" b="1" dirty="0" err="1">
                <a:solidFill>
                  <a:srgbClr val="D78643"/>
                </a:solidFill>
                <a:latin typeface="Quicksand" panose="020B0604020202020204" charset="0"/>
              </a:rPr>
              <a:t>Roedd</a:t>
            </a:r>
            <a:r>
              <a:rPr lang="en-GB" b="1" dirty="0">
                <a:solidFill>
                  <a:srgbClr val="D78643"/>
                </a:solidFill>
                <a:latin typeface="Quicksand" panose="020B0604020202020204" charset="0"/>
              </a:rPr>
              <a:t> y </a:t>
            </a:r>
            <a:r>
              <a:rPr lang="en-GB" b="1" dirty="0" err="1">
                <a:solidFill>
                  <a:srgbClr val="D78643"/>
                </a:solidFill>
                <a:latin typeface="Quicksand" panose="020B0604020202020204" charset="0"/>
              </a:rPr>
              <a:t>Merched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adnabyddus</a:t>
            </a:r>
            <a:r>
              <a:rPr lang="en-GB" b="1" dirty="0">
                <a:solidFill>
                  <a:srgbClr val="D78643"/>
                </a:solidFill>
                <a:latin typeface="Quicksand" panose="020B0604020202020204" charset="0"/>
              </a:rPr>
              <a:t> am </a:t>
            </a:r>
            <a:r>
              <a:rPr lang="en-GB" b="1" dirty="0" err="1">
                <a:solidFill>
                  <a:srgbClr val="D78643"/>
                </a:solidFill>
                <a:latin typeface="Quicksand" panose="020B0604020202020204" charset="0"/>
              </a:rPr>
              <a:t>hoffi</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cerfiadau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cywrain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gan</a:t>
            </a:r>
            <a:r>
              <a:rPr lang="en-GB" b="1" dirty="0">
                <a:solidFill>
                  <a:srgbClr val="D78643"/>
                </a:solidFill>
                <a:latin typeface="Quicksand" panose="020B0604020202020204" charset="0"/>
              </a:rPr>
              <a:t> </a:t>
            </a:r>
            <a:r>
              <a:rPr lang="en-GB" sz="2400" dirty="0" err="1">
                <a:solidFill>
                  <a:srgbClr val="D78643"/>
                </a:solidFill>
                <a:latin typeface="Fredoka One" panose="020B0604020202020204" charset="0"/>
              </a:rPr>
              <a:t>drawsnewid</a:t>
            </a:r>
            <a:r>
              <a:rPr lang="en-GB" sz="2400" dirty="0">
                <a:solidFill>
                  <a:srgbClr val="D78643"/>
                </a:solidFill>
                <a:latin typeface="Fredoka One" panose="020B0604020202020204" charset="0"/>
              </a:rPr>
              <a:t> </a:t>
            </a:r>
            <a:r>
              <a:rPr lang="en-GB" b="1" dirty="0">
                <a:solidFill>
                  <a:srgbClr val="D78643"/>
                </a:solidFill>
                <a:latin typeface="Quicksand" panose="020B0604020202020204" charset="0"/>
              </a:rPr>
              <a:t>y </a:t>
            </a:r>
            <a:r>
              <a:rPr lang="en-GB" b="1" dirty="0" err="1">
                <a:solidFill>
                  <a:srgbClr val="D78643"/>
                </a:solidFill>
                <a:latin typeface="Quicksand" panose="020B0604020202020204" charset="0"/>
              </a:rPr>
              <a:t>tu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mewn</a:t>
            </a:r>
            <a:r>
              <a:rPr lang="en-GB" b="1" dirty="0">
                <a:solidFill>
                  <a:srgbClr val="D78643"/>
                </a:solidFill>
                <a:latin typeface="Quicksand" panose="020B0604020202020204" charset="0"/>
              </a:rPr>
              <a:t> a </a:t>
            </a:r>
            <a:r>
              <a:rPr lang="en-GB" b="1" dirty="0" err="1">
                <a:solidFill>
                  <a:srgbClr val="D78643"/>
                </a:solidFill>
                <a:latin typeface="Quicksand" panose="020B0604020202020204" charset="0"/>
              </a:rPr>
              <a:t>thu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allan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i</a:t>
            </a:r>
            <a:r>
              <a:rPr lang="en-GB" b="1" dirty="0">
                <a:solidFill>
                  <a:srgbClr val="D78643"/>
                </a:solidFill>
                <a:latin typeface="Quicksand" panose="020B0604020202020204" charset="0"/>
              </a:rPr>
              <a:t> Blas Newydd </a:t>
            </a:r>
            <a:r>
              <a:rPr lang="en-GB" b="1" dirty="0" err="1">
                <a:solidFill>
                  <a:srgbClr val="D78643"/>
                </a:solidFill>
                <a:latin typeface="Quicksand" panose="020B0604020202020204" charset="0"/>
              </a:rPr>
              <a:t>gyda</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chasgliad</a:t>
            </a:r>
            <a:r>
              <a:rPr lang="en-GB" b="1" dirty="0">
                <a:solidFill>
                  <a:srgbClr val="D78643"/>
                </a:solidFill>
                <a:latin typeface="Quicksand" panose="020B0604020202020204" charset="0"/>
              </a:rPr>
              <a:t> o </a:t>
            </a:r>
            <a:r>
              <a:rPr lang="en-GB" b="1" dirty="0" err="1">
                <a:solidFill>
                  <a:srgbClr val="D78643"/>
                </a:solidFill>
                <a:latin typeface="Quicksand" panose="020B0604020202020204" charset="0"/>
              </a:rPr>
              <a:t>ddarnau</a:t>
            </a:r>
            <a:r>
              <a:rPr lang="en-GB" b="1" dirty="0">
                <a:solidFill>
                  <a:srgbClr val="D78643"/>
                </a:solidFill>
                <a:latin typeface="Quicksand" panose="020B0604020202020204" charset="0"/>
              </a:rPr>
              <a:t> y </a:t>
            </a:r>
            <a:r>
              <a:rPr lang="en-GB" b="1" dirty="0" err="1">
                <a:solidFill>
                  <a:srgbClr val="D78643"/>
                </a:solidFill>
                <a:latin typeface="Quicksand" panose="020B0604020202020204" charset="0"/>
              </a:rPr>
              <a:t>gwnaethant</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eu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casglu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a’u</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derbyn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fel</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anrhegion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gan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gyfeillion</a:t>
            </a:r>
            <a:r>
              <a:rPr lang="en-GB" b="1" dirty="0" smtClean="0">
                <a:solidFill>
                  <a:srgbClr val="D78643"/>
                </a:solidFill>
                <a:latin typeface="Quicksand" panose="020B0604020202020204" charset="0"/>
              </a:rPr>
              <a:t>.</a:t>
            </a:r>
          </a:p>
          <a:p>
            <a:endParaRPr lang="en-GB" sz="1100" dirty="0">
              <a:solidFill>
                <a:srgbClr val="4E6A84"/>
              </a:solidFill>
              <a:latin typeface="Quicksand" panose="020B0604020202020204" charset="0"/>
            </a:endParaRPr>
          </a:p>
          <a:p>
            <a:r>
              <a:rPr lang="cy-GB" dirty="0">
                <a:solidFill>
                  <a:srgbClr val="4E6A84"/>
                </a:solidFill>
                <a:latin typeface="Quicksand" panose="020B0604020202020204" charset="0"/>
              </a:rPr>
              <a:t>Yn debyg i lawer o’r addurniadau yn y tŷ, cafodd y portsh ei greu drwy ailgylchu darnau o dderw wedi’u cerfio i greu jig-so o gerfiadau oedd yn gorchuddio’r waliau.  Roedd y Merched mor hapus gyda’u portsh fe wnaethant wahodd eu ffrindiau draw i barti i ddathlu’r portsh!</a:t>
            </a:r>
            <a:endParaRPr lang="en-GB" dirty="0" smtClean="0">
              <a:solidFill>
                <a:srgbClr val="4E6A84"/>
              </a:solidFill>
              <a:latin typeface="Quicksand" panose="020B0604020202020204" charset="0"/>
            </a:endParaRPr>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27330" y="4297680"/>
            <a:ext cx="2961379" cy="2128520"/>
          </a:xfrm>
          <a:prstGeom prst="rect">
            <a:avLst/>
          </a:prstGeom>
        </p:spPr>
      </p:pic>
      <p:sp>
        <p:nvSpPr>
          <p:cNvPr id="6" name="Rectangle 5"/>
          <p:cNvSpPr/>
          <p:nvPr/>
        </p:nvSpPr>
        <p:spPr>
          <a:xfrm>
            <a:off x="2556019" y="4593057"/>
            <a:ext cx="2278756" cy="1477328"/>
          </a:xfrm>
          <a:prstGeom prst="rect">
            <a:avLst/>
          </a:prstGeom>
        </p:spPr>
        <p:txBody>
          <a:bodyPr wrap="square">
            <a:spAutoFit/>
          </a:bodyPr>
          <a:lstStyle/>
          <a:p>
            <a:pPr algn="ctr"/>
            <a:r>
              <a:rPr lang="en-GB" dirty="0" err="1">
                <a:solidFill>
                  <a:srgbClr val="4E6A84"/>
                </a:solidFill>
                <a:latin typeface="Quicksand" panose="020B0604020202020204" charset="0"/>
              </a:rPr>
              <a:t>Cafodd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nifer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o’n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cerfiadau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derw</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hynafol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hachub</a:t>
            </a:r>
            <a:r>
              <a:rPr lang="en-GB" dirty="0">
                <a:solidFill>
                  <a:srgbClr val="4E6A84"/>
                </a:solidFill>
                <a:latin typeface="Quicksand" panose="020B0604020202020204" charset="0"/>
              </a:rPr>
              <a:t> o </a:t>
            </a:r>
            <a:r>
              <a:rPr lang="en-GB" dirty="0" err="1">
                <a:solidFill>
                  <a:srgbClr val="4E6A84"/>
                </a:solidFill>
                <a:latin typeface="Quicksand" panose="020B0604020202020204" charset="0"/>
              </a:rPr>
              <a:t>eglwysi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canoloesol</a:t>
            </a:r>
            <a:r>
              <a:rPr lang="en-GB" dirty="0">
                <a:solidFill>
                  <a:srgbClr val="4E6A84"/>
                </a:solidFill>
                <a:latin typeface="Quicksand" panose="020B0604020202020204" charset="0"/>
              </a:rPr>
              <a:t>. </a:t>
            </a:r>
          </a:p>
        </p:txBody>
      </p:sp>
      <p:pic>
        <p:nvPicPr>
          <p:cNvPr id="13" name="Picture 12"/>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a:off x="-580372" y="2638214"/>
            <a:ext cx="3320848" cy="8829717"/>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7898">
            <a:off x="7257446" y="523227"/>
            <a:ext cx="4257445" cy="5622987"/>
          </a:xfrm>
          <a:prstGeom prst="roundRect">
            <a:avLst/>
          </a:prstGeom>
          <a:ln w="38100">
            <a:solidFill>
              <a:srgbClr val="FFD966"/>
            </a:solidFill>
          </a:ln>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1336014">
            <a:off x="5640129" y="4294318"/>
            <a:ext cx="3198268" cy="2132179"/>
          </a:xfrm>
          <a:prstGeom prst="roundRect">
            <a:avLst/>
          </a:prstGeom>
          <a:ln w="38100">
            <a:solidFill>
              <a:srgbClr val="FFD966"/>
            </a:solidFill>
          </a:ln>
        </p:spPr>
      </p:pic>
    </p:spTree>
    <p:extLst>
      <p:ext uri="{BB962C8B-B14F-4D97-AF65-F5344CB8AC3E}">
        <p14:creationId xmlns:p14="http://schemas.microsoft.com/office/powerpoint/2010/main" val="228866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445000"/>
            <a:ext cx="12191999" cy="2413000"/>
          </a:xfrm>
          <a:prstGeom prst="rect">
            <a:avLst/>
          </a:prstGeom>
        </p:spPr>
      </p:pic>
      <p:sp>
        <p:nvSpPr>
          <p:cNvPr id="8" name="Rectangle 7"/>
          <p:cNvSpPr/>
          <p:nvPr/>
        </p:nvSpPr>
        <p:spPr>
          <a:xfrm>
            <a:off x="8318137" y="1599173"/>
            <a:ext cx="3430518" cy="1569660"/>
          </a:xfrm>
          <a:prstGeom prst="rect">
            <a:avLst/>
          </a:prstGeom>
        </p:spPr>
        <p:txBody>
          <a:bodyPr wrap="square">
            <a:spAutoFit/>
          </a:bodyPr>
          <a:lstStyle/>
          <a:p>
            <a:r>
              <a:rPr lang="cy-GB" sz="1600" dirty="0">
                <a:solidFill>
                  <a:srgbClr val="4E6A84"/>
                </a:solidFill>
                <a:latin typeface="Quicksand" panose="020B0604020202020204" charset="0"/>
              </a:rPr>
              <a:t>Yn 1876, prynodd y Cadfridog Yorke Blas Newydd. Fe baentiodd y tŷ’n wyn ac ychwanegodd gerfiadau ag </a:t>
            </a:r>
            <a:r>
              <a:rPr lang="cy-GB" sz="1600" dirty="0">
                <a:solidFill>
                  <a:srgbClr val="4E6A84"/>
                </a:solidFill>
                <a:latin typeface="Fredoka One" panose="020B0604020202020204" charset="0"/>
              </a:rPr>
              <a:t>edrychiad Tuduraidd </a:t>
            </a:r>
            <a:r>
              <a:rPr lang="cy-GB" sz="1600" dirty="0">
                <a:solidFill>
                  <a:srgbClr val="4E6A84"/>
                </a:solidFill>
                <a:latin typeface="Quicksand" panose="020B0604020202020204" charset="0"/>
              </a:rPr>
              <a:t>du yn ogystal ag adain fawr ar yr ochr orllewinol!</a:t>
            </a:r>
            <a:endParaRPr lang="en-GB" sz="1600" dirty="0" smtClean="0">
              <a:solidFill>
                <a:srgbClr val="4E6A84"/>
              </a:solidFill>
              <a:latin typeface="Quicksand" panose="020B0604020202020204" charset="0"/>
            </a:endParaRPr>
          </a:p>
        </p:txBody>
      </p:sp>
      <p:sp>
        <p:nvSpPr>
          <p:cNvPr id="11" name="Rectangle 10"/>
          <p:cNvSpPr/>
          <p:nvPr/>
        </p:nvSpPr>
        <p:spPr>
          <a:xfrm>
            <a:off x="694594" y="435853"/>
            <a:ext cx="9714787" cy="706347"/>
          </a:xfrm>
          <a:prstGeom prst="rect">
            <a:avLst/>
          </a:prstGeom>
        </p:spPr>
        <p:txBody>
          <a:bodyPr wrap="square">
            <a:spAutoFit/>
          </a:bodyPr>
          <a:lstStyle/>
          <a:p>
            <a:pPr>
              <a:lnSpc>
                <a:spcPct val="107000"/>
              </a:lnSpc>
              <a:spcAft>
                <a:spcPts val="800"/>
              </a:spcAft>
            </a:pPr>
            <a:r>
              <a:rPr lang="es-ES" sz="4000" dirty="0">
                <a:solidFill>
                  <a:srgbClr val="4E6A84"/>
                </a:solidFill>
                <a:latin typeface="Fredoka One" panose="02000000000000000000" pitchFamily="2" charset="77"/>
              </a:rPr>
              <a:t>Plas Newydd </a:t>
            </a:r>
            <a:r>
              <a:rPr lang="es-ES" sz="4000" dirty="0" err="1">
                <a:solidFill>
                  <a:srgbClr val="4E6A84"/>
                </a:solidFill>
                <a:latin typeface="Fredoka One" panose="02000000000000000000" pitchFamily="2" charset="77"/>
              </a:rPr>
              <a:t>dros</a:t>
            </a:r>
            <a:r>
              <a:rPr lang="es-ES" sz="4000" dirty="0">
                <a:solidFill>
                  <a:srgbClr val="4E6A84"/>
                </a:solidFill>
                <a:latin typeface="Fredoka One" panose="02000000000000000000" pitchFamily="2" charset="77"/>
              </a:rPr>
              <a:t> y </a:t>
            </a:r>
            <a:r>
              <a:rPr lang="es-ES" sz="4000" dirty="0" err="1">
                <a:solidFill>
                  <a:srgbClr val="4E6A84"/>
                </a:solidFill>
                <a:latin typeface="Fredoka One" panose="02000000000000000000" pitchFamily="2" charset="77"/>
              </a:rPr>
              <a:t>blynyddoedd</a:t>
            </a:r>
            <a:endParaRPr lang="es-ES" sz="4000" dirty="0">
              <a:solidFill>
                <a:srgbClr val="4E6A84"/>
              </a:solidFill>
              <a:latin typeface="Fredoka One" panose="02000000000000000000" pitchFamily="2" charset="77"/>
            </a:endParaRPr>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594" y="1523802"/>
            <a:ext cx="7385710" cy="4676106"/>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1510636" y="5907553"/>
            <a:ext cx="332363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a:t>
            </a:r>
            <a:r>
              <a:rPr lang="en-GB" sz="2000" dirty="0">
                <a:solidFill>
                  <a:srgbClr val="4E6A84"/>
                </a:solidFill>
                <a:latin typeface="Fredoka One" panose="020B0604020202020204" charset="0"/>
              </a:rPr>
              <a:t>o</a:t>
            </a:r>
            <a:r>
              <a:rPr lang="en-GB" sz="2000" dirty="0" smtClean="0">
                <a:solidFill>
                  <a:srgbClr val="4E6A84"/>
                </a:solidFill>
                <a:latin typeface="Fredoka One" panose="020B0604020202020204" charset="0"/>
              </a:rPr>
              <a:t> 1876</a:t>
            </a:r>
            <a:endParaRPr lang="en-GB" sz="2000" dirty="0">
              <a:solidFill>
                <a:srgbClr val="4E6A84"/>
              </a:solidFill>
              <a:latin typeface="Fredoka One" panose="020B0604020202020204" charset="0"/>
            </a:endParaRPr>
          </a:p>
        </p:txBody>
      </p:sp>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6879834" y="3465658"/>
            <a:ext cx="3943130" cy="3392341"/>
          </a:xfrm>
          <a:prstGeom prst="rect">
            <a:avLst/>
          </a:prstGeom>
        </p:spPr>
      </p:pic>
      <p:sp>
        <p:nvSpPr>
          <p:cNvPr id="4" name="Rectangle 3"/>
          <p:cNvSpPr/>
          <p:nvPr/>
        </p:nvSpPr>
        <p:spPr>
          <a:xfrm>
            <a:off x="7256084" y="3822957"/>
            <a:ext cx="2869787" cy="2800767"/>
          </a:xfrm>
          <a:prstGeom prst="rect">
            <a:avLst/>
          </a:prstGeom>
        </p:spPr>
        <p:txBody>
          <a:bodyPr wrap="square">
            <a:spAutoFit/>
          </a:bodyPr>
          <a:lstStyle/>
          <a:p>
            <a:pPr algn="ctr"/>
            <a:r>
              <a:rPr lang="en-GB" sz="1600" dirty="0" err="1" smtClean="0">
                <a:solidFill>
                  <a:srgbClr val="4E6A84"/>
                </a:solidFill>
                <a:latin typeface="Fredoka One" panose="020B0604020202020204" charset="0"/>
              </a:rPr>
              <a:t>Steil</a:t>
            </a:r>
            <a:r>
              <a:rPr lang="en-GB" sz="1600" dirty="0" smtClean="0">
                <a:solidFill>
                  <a:srgbClr val="4E6A84"/>
                </a:solidFill>
                <a:latin typeface="Fredoka One" panose="020B0604020202020204" charset="0"/>
              </a:rPr>
              <a:t> </a:t>
            </a:r>
            <a:r>
              <a:rPr lang="en-GB" sz="1600" dirty="0">
                <a:solidFill>
                  <a:srgbClr val="4E6A84"/>
                </a:solidFill>
                <a:latin typeface="Fredoka One" panose="020B0604020202020204" charset="0"/>
              </a:rPr>
              <a:t>o </a:t>
            </a:r>
            <a:r>
              <a:rPr lang="en-GB" sz="1600" dirty="0" err="1">
                <a:solidFill>
                  <a:srgbClr val="4E6A84"/>
                </a:solidFill>
                <a:latin typeface="Fredoka One" panose="020B0604020202020204" charset="0"/>
              </a:rPr>
              <a:t>bensaernïaeth</a:t>
            </a:r>
            <a:r>
              <a:rPr lang="en-GB" sz="1600" dirty="0">
                <a:solidFill>
                  <a:srgbClr val="4E6A84"/>
                </a:solidFill>
                <a:latin typeface="Fredoka One" panose="020B0604020202020204" charset="0"/>
              </a:rPr>
              <a:t> </a:t>
            </a:r>
            <a:endParaRPr lang="en-GB" sz="1600" dirty="0" smtClean="0">
              <a:solidFill>
                <a:srgbClr val="4E6A84"/>
              </a:solidFill>
              <a:latin typeface="Fredoka One" panose="020B0604020202020204" charset="0"/>
            </a:endParaRPr>
          </a:p>
          <a:p>
            <a:pPr algn="ctr"/>
            <a:r>
              <a:rPr lang="en-GB" sz="1600" dirty="0" err="1" smtClean="0">
                <a:solidFill>
                  <a:srgbClr val="4E6A84"/>
                </a:solidFill>
                <a:latin typeface="Fredoka One" panose="020B0604020202020204" charset="0"/>
              </a:rPr>
              <a:t>ydi</a:t>
            </a:r>
            <a:r>
              <a:rPr lang="en-GB" sz="1600" dirty="0" smtClean="0">
                <a:solidFill>
                  <a:srgbClr val="4E6A84"/>
                </a:solidFill>
                <a:latin typeface="Fredoka One" panose="020B0604020202020204" charset="0"/>
              </a:rPr>
              <a:t> </a:t>
            </a:r>
            <a:r>
              <a:rPr lang="en-GB" sz="1600" dirty="0" err="1">
                <a:solidFill>
                  <a:srgbClr val="4E6A84"/>
                </a:solidFill>
                <a:latin typeface="Fredoka One" panose="020B0604020202020204" charset="0"/>
              </a:rPr>
              <a:t>edrychiad</a:t>
            </a:r>
            <a:r>
              <a:rPr lang="en-GB" sz="1600" dirty="0">
                <a:solidFill>
                  <a:srgbClr val="4E6A84"/>
                </a:solidFill>
                <a:latin typeface="Fredoka One" panose="020B0604020202020204" charset="0"/>
              </a:rPr>
              <a:t> </a:t>
            </a:r>
            <a:r>
              <a:rPr lang="en-GB" sz="1600" dirty="0" err="1">
                <a:solidFill>
                  <a:srgbClr val="4E6A84"/>
                </a:solidFill>
                <a:latin typeface="Fredoka One" panose="020B0604020202020204" charset="0"/>
              </a:rPr>
              <a:t>Tuduraidd</a:t>
            </a:r>
            <a:r>
              <a:rPr lang="en-GB" sz="1600" dirty="0">
                <a:solidFill>
                  <a:srgbClr val="4E6A84"/>
                </a:solidFill>
                <a:latin typeface="Fredoka One" panose="020B0604020202020204" charset="0"/>
              </a:rPr>
              <a:t> </a:t>
            </a:r>
            <a:r>
              <a:rPr lang="en-GB" sz="1600" dirty="0" err="1">
                <a:solidFill>
                  <a:srgbClr val="4E6A84"/>
                </a:solidFill>
                <a:latin typeface="Quicksand" panose="020B0604020202020204" charset="0"/>
              </a:rPr>
              <a:t>sydd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dynwared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edrychiad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cartrefi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Tuduraidd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traddodiadol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Ei</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nodweddion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yw</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trawstiau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pren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addurniadol</a:t>
            </a:r>
            <a:r>
              <a:rPr lang="en-GB" sz="1600" dirty="0">
                <a:solidFill>
                  <a:srgbClr val="4E6A84"/>
                </a:solidFill>
                <a:latin typeface="Quicksand" panose="020B0604020202020204" charset="0"/>
              </a:rPr>
              <a:t> a </a:t>
            </a:r>
            <a:r>
              <a:rPr lang="en-GB" sz="1600" dirty="0" err="1">
                <a:solidFill>
                  <a:srgbClr val="4E6A84"/>
                </a:solidFill>
                <a:latin typeface="Quicksand" panose="020B0604020202020204" charset="0"/>
              </a:rPr>
              <a:t>manylion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addurnol</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ar</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rannau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isaf</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sydd</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wedi’u</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paentio’n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wyn</a:t>
            </a:r>
            <a:r>
              <a:rPr lang="en-GB" sz="1600" dirty="0">
                <a:solidFill>
                  <a:srgbClr val="4E6A84"/>
                </a:solidFill>
                <a:latin typeface="Quicksand" panose="020B0604020202020204" charset="0"/>
              </a:rPr>
              <a:t> </a:t>
            </a:r>
            <a:r>
              <a:rPr lang="en-GB" sz="1600" dirty="0" err="1">
                <a:solidFill>
                  <a:srgbClr val="4E6A84"/>
                </a:solidFill>
                <a:latin typeface="Quicksand" panose="020B0604020202020204" charset="0"/>
              </a:rPr>
              <a:t>neu</a:t>
            </a:r>
            <a:r>
              <a:rPr lang="en-GB" sz="1600" dirty="0">
                <a:solidFill>
                  <a:srgbClr val="4E6A84"/>
                </a:solidFill>
                <a:latin typeface="Quicksand" panose="020B0604020202020204" charset="0"/>
              </a:rPr>
              <a:t> </a:t>
            </a:r>
            <a:endParaRPr lang="en-GB" sz="1600" dirty="0" smtClean="0">
              <a:solidFill>
                <a:srgbClr val="4E6A84"/>
              </a:solidFill>
              <a:latin typeface="Quicksand" panose="020B0604020202020204" charset="0"/>
            </a:endParaRPr>
          </a:p>
          <a:p>
            <a:pPr algn="ctr"/>
            <a:r>
              <a:rPr lang="en-GB" sz="1600" dirty="0" err="1" smtClean="0">
                <a:solidFill>
                  <a:srgbClr val="4E6A84"/>
                </a:solidFill>
                <a:latin typeface="Quicksand" panose="020B0604020202020204" charset="0"/>
              </a:rPr>
              <a:t>sy’n</a:t>
            </a:r>
            <a:r>
              <a:rPr lang="en-GB" sz="1600" dirty="0" smtClean="0">
                <a:solidFill>
                  <a:srgbClr val="4E6A84"/>
                </a:solidFill>
                <a:latin typeface="Quicksand" panose="020B0604020202020204" charset="0"/>
              </a:rPr>
              <a:t> </a:t>
            </a:r>
            <a:r>
              <a:rPr lang="en-GB" sz="1600" dirty="0" err="1">
                <a:solidFill>
                  <a:srgbClr val="4E6A84"/>
                </a:solidFill>
                <a:latin typeface="Quicksand" panose="020B0604020202020204" charset="0"/>
              </a:rPr>
              <a:t>frics</a:t>
            </a:r>
            <a:r>
              <a:rPr lang="en-GB" sz="1600" dirty="0">
                <a:solidFill>
                  <a:srgbClr val="4E6A84"/>
                </a:solidFill>
                <a:latin typeface="Quicksand" panose="020B0604020202020204" charset="0"/>
              </a:rPr>
              <a:t>.</a:t>
            </a:r>
          </a:p>
        </p:txBody>
      </p:sp>
      <p:pic>
        <p:nvPicPr>
          <p:cNvPr id="13" name="Picture 12"/>
          <p:cNvPicPr>
            <a:picLocks noChangeAspect="1"/>
          </p:cNvPicPr>
          <p:nvPr/>
        </p:nvPicPr>
        <p:blipFill rotWithShape="1">
          <a:blip r:embed="rId6" cstate="email">
            <a:extLst>
              <a:ext uri="{BEBA8EAE-BF5A-486C-A8C5-ECC9F3942E4B}">
                <a14:imgProps xmlns:a14="http://schemas.microsoft.com/office/drawing/2010/main">
                  <a14:imgLayer r:embed="rId7">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10125871" y="2637584"/>
            <a:ext cx="2669808" cy="7062356"/>
          </a:xfrm>
          <a:prstGeom prst="rect">
            <a:avLst/>
          </a:prstGeom>
        </p:spPr>
      </p:pic>
    </p:spTree>
    <p:extLst>
      <p:ext uri="{BB962C8B-B14F-4D97-AF65-F5344CB8AC3E}">
        <p14:creationId xmlns:p14="http://schemas.microsoft.com/office/powerpoint/2010/main" val="188274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1+#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749800"/>
            <a:ext cx="12191999" cy="2108199"/>
          </a:xfrm>
          <a:prstGeom prst="rect">
            <a:avLst/>
          </a:prstGeom>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r="4119"/>
          <a:stretch/>
        </p:blipFill>
        <p:spPr>
          <a:xfrm>
            <a:off x="4013822" y="1406273"/>
            <a:ext cx="7513160" cy="4652829"/>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7284648" y="5797893"/>
            <a:ext cx="3343368"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a:t>
            </a:r>
            <a:r>
              <a:rPr lang="en-GB" sz="2000" dirty="0">
                <a:solidFill>
                  <a:srgbClr val="4E6A84"/>
                </a:solidFill>
                <a:latin typeface="Fredoka One" panose="020B0604020202020204" charset="0"/>
              </a:rPr>
              <a:t>o</a:t>
            </a:r>
            <a:r>
              <a:rPr lang="en-GB" sz="2000" dirty="0" smtClean="0">
                <a:solidFill>
                  <a:srgbClr val="4E6A84"/>
                </a:solidFill>
                <a:latin typeface="Fredoka One" panose="020B0604020202020204" charset="0"/>
              </a:rPr>
              <a:t> 1890</a:t>
            </a:r>
            <a:endParaRPr lang="en-GB" sz="2000" dirty="0">
              <a:solidFill>
                <a:srgbClr val="4E6A84"/>
              </a:solidFill>
              <a:latin typeface="Fredoka One" panose="020B0604020202020204" charset="0"/>
            </a:endParaRPr>
          </a:p>
        </p:txBody>
      </p:sp>
      <p:sp>
        <p:nvSpPr>
          <p:cNvPr id="7" name="Rectangle 6"/>
          <p:cNvSpPr/>
          <p:nvPr/>
        </p:nvSpPr>
        <p:spPr>
          <a:xfrm>
            <a:off x="694594" y="435853"/>
            <a:ext cx="9714787" cy="706347"/>
          </a:xfrm>
          <a:prstGeom prst="rect">
            <a:avLst/>
          </a:prstGeom>
        </p:spPr>
        <p:txBody>
          <a:bodyPr wrap="square">
            <a:spAutoFit/>
          </a:bodyPr>
          <a:lstStyle/>
          <a:p>
            <a:pPr>
              <a:lnSpc>
                <a:spcPct val="107000"/>
              </a:lnSpc>
              <a:spcAft>
                <a:spcPts val="800"/>
              </a:spcAft>
            </a:pPr>
            <a:r>
              <a:rPr lang="es-ES" sz="4000" dirty="0">
                <a:solidFill>
                  <a:srgbClr val="4E6A84"/>
                </a:solidFill>
                <a:latin typeface="Fredoka One" panose="02000000000000000000" pitchFamily="2" charset="77"/>
              </a:rPr>
              <a:t>Plas Newydd </a:t>
            </a:r>
            <a:r>
              <a:rPr lang="es-ES" sz="4000" dirty="0" err="1">
                <a:solidFill>
                  <a:srgbClr val="4E6A84"/>
                </a:solidFill>
                <a:latin typeface="Fredoka One" panose="02000000000000000000" pitchFamily="2" charset="77"/>
              </a:rPr>
              <a:t>dros</a:t>
            </a:r>
            <a:r>
              <a:rPr lang="es-ES" sz="4000" dirty="0">
                <a:solidFill>
                  <a:srgbClr val="4E6A84"/>
                </a:solidFill>
                <a:latin typeface="Fredoka One" panose="02000000000000000000" pitchFamily="2" charset="77"/>
              </a:rPr>
              <a:t> y </a:t>
            </a:r>
            <a:r>
              <a:rPr lang="es-ES" sz="4000" dirty="0" err="1">
                <a:solidFill>
                  <a:srgbClr val="4E6A84"/>
                </a:solidFill>
                <a:latin typeface="Fredoka One" panose="02000000000000000000" pitchFamily="2" charset="77"/>
              </a:rPr>
              <a:t>blynyddoedd</a:t>
            </a:r>
            <a:endParaRPr lang="es-ES" sz="4000" dirty="0">
              <a:solidFill>
                <a:srgbClr val="4E6A84"/>
              </a:solidFill>
              <a:latin typeface="Fredoka One" panose="02000000000000000000" pitchFamily="2" charset="77"/>
            </a:endParaRPr>
          </a:p>
        </p:txBody>
      </p:sp>
      <p:sp>
        <p:nvSpPr>
          <p:cNvPr id="8" name="Rectangle 7"/>
          <p:cNvSpPr/>
          <p:nvPr/>
        </p:nvSpPr>
        <p:spPr>
          <a:xfrm>
            <a:off x="635329" y="1563302"/>
            <a:ext cx="3055220" cy="3323987"/>
          </a:xfrm>
          <a:prstGeom prst="rect">
            <a:avLst/>
          </a:prstGeom>
        </p:spPr>
        <p:txBody>
          <a:bodyPr wrap="square">
            <a:spAutoFit/>
          </a:bodyPr>
          <a:lstStyle/>
          <a:p>
            <a:r>
              <a:rPr lang="cy-GB" dirty="0">
                <a:solidFill>
                  <a:srgbClr val="4E6A84"/>
                </a:solidFill>
                <a:latin typeface="Quicksand" panose="020B0604020202020204" charset="0"/>
              </a:rPr>
              <a:t>Yn 1890, fe brynwyd y tŷ gan y brodyr Robertson o Lerpwl oedd yn gweithio fel diwydianwyr cotwm.  Fe wnaethant ychwanegu adain ddwyreiniol a gerddi ffurfiol ym mlaen y tŷ. </a:t>
            </a:r>
            <a:endParaRPr lang="cy-GB" dirty="0" smtClean="0">
              <a:solidFill>
                <a:srgbClr val="4E6A84"/>
              </a:solidFill>
              <a:latin typeface="Quicksand" panose="020B0604020202020204" charset="0"/>
            </a:endParaRPr>
          </a:p>
          <a:p>
            <a:endParaRPr lang="en-GB" sz="1200" dirty="0">
              <a:solidFill>
                <a:srgbClr val="4E6A84"/>
              </a:solidFill>
              <a:latin typeface="Quicksand" panose="020B0604020202020204" charset="0"/>
            </a:endParaRPr>
          </a:p>
          <a:p>
            <a:r>
              <a:rPr lang="en-GB" b="1" dirty="0" err="1">
                <a:solidFill>
                  <a:srgbClr val="4E6A84"/>
                </a:solidFill>
                <a:latin typeface="Quicksand" panose="020B0604020202020204" charset="0"/>
              </a:rPr>
              <a:t>Mae’r</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cerdyn</a:t>
            </a:r>
            <a:r>
              <a:rPr lang="en-GB" b="1" dirty="0">
                <a:solidFill>
                  <a:srgbClr val="4E6A84"/>
                </a:solidFill>
                <a:latin typeface="Quicksand" panose="020B0604020202020204" charset="0"/>
              </a:rPr>
              <a:t> post </a:t>
            </a:r>
            <a:r>
              <a:rPr lang="en-GB" b="1" dirty="0" err="1">
                <a:solidFill>
                  <a:srgbClr val="4E6A84"/>
                </a:solidFill>
                <a:latin typeface="Quicksand" panose="020B0604020202020204" charset="0"/>
              </a:rPr>
              <a:t>yma’n</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dangos</a:t>
            </a:r>
            <a:r>
              <a:rPr lang="en-GB" b="1" dirty="0">
                <a:solidFill>
                  <a:srgbClr val="4E6A84"/>
                </a:solidFill>
                <a:latin typeface="Quicksand" panose="020B0604020202020204" charset="0"/>
              </a:rPr>
              <a:t> Plas Newydd </a:t>
            </a:r>
            <a:r>
              <a:rPr lang="en-GB" b="1" dirty="0" err="1">
                <a:solidFill>
                  <a:srgbClr val="4E6A84"/>
                </a:solidFill>
                <a:latin typeface="Quicksand" panose="020B0604020202020204" charset="0"/>
              </a:rPr>
              <a:t>ar</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ei</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fwyaf</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cyn</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i’r</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estyniadau</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gael</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eu</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dymchwel</a:t>
            </a:r>
            <a:r>
              <a:rPr lang="en-GB" b="1" dirty="0">
                <a:solidFill>
                  <a:srgbClr val="4E6A84"/>
                </a:solidFill>
                <a:latin typeface="Quicksand" panose="020B0604020202020204" charset="0"/>
              </a:rPr>
              <a:t> </a:t>
            </a:r>
            <a:r>
              <a:rPr lang="en-GB" b="1" dirty="0" err="1">
                <a:solidFill>
                  <a:srgbClr val="4E6A84"/>
                </a:solidFill>
                <a:latin typeface="Quicksand" panose="020B0604020202020204" charset="0"/>
              </a:rPr>
              <a:t>yn</a:t>
            </a:r>
            <a:r>
              <a:rPr lang="en-GB" b="1" dirty="0">
                <a:solidFill>
                  <a:srgbClr val="4E6A84"/>
                </a:solidFill>
                <a:latin typeface="Quicksand" panose="020B0604020202020204" charset="0"/>
              </a:rPr>
              <a:t> 1963. </a:t>
            </a:r>
          </a:p>
        </p:txBody>
      </p:sp>
    </p:spTree>
    <p:extLst>
      <p:ext uri="{BB962C8B-B14F-4D97-AF65-F5344CB8AC3E}">
        <p14:creationId xmlns:p14="http://schemas.microsoft.com/office/powerpoint/2010/main" val="333904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5343794"/>
            <a:ext cx="12191999" cy="1532677"/>
          </a:xfrm>
          <a:prstGeom prst="rect">
            <a:avLst/>
          </a:prstGeom>
        </p:spPr>
      </p:pic>
      <p:sp>
        <p:nvSpPr>
          <p:cNvPr id="7" name="Rectangle 6"/>
          <p:cNvSpPr/>
          <p:nvPr/>
        </p:nvSpPr>
        <p:spPr>
          <a:xfrm>
            <a:off x="694594" y="435853"/>
            <a:ext cx="9714787" cy="750975"/>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a:t>
            </a:r>
            <a:r>
              <a:rPr lang="en-GB" sz="4000" dirty="0" err="1">
                <a:solidFill>
                  <a:srgbClr val="4E6A84"/>
                </a:solidFill>
                <a:latin typeface="Fredoka One" panose="02000000000000000000" pitchFamily="2" charset="77"/>
              </a:rPr>
              <a:t>H</a:t>
            </a:r>
            <a:r>
              <a:rPr lang="en-GB" sz="4000" dirty="0" err="1" smtClean="0">
                <a:solidFill>
                  <a:srgbClr val="4E6A84"/>
                </a:solidFill>
                <a:latin typeface="Fredoka One" panose="02000000000000000000" pitchFamily="2" charset="77"/>
              </a:rPr>
              <a:t>eddiw</a:t>
            </a:r>
            <a:endParaRPr lang="en-GB" sz="4000" dirty="0">
              <a:solidFill>
                <a:srgbClr val="4E6A84"/>
              </a:solidFill>
              <a:latin typeface="Fredoka One" panose="02000000000000000000" pitchFamily="2" charset="77"/>
            </a:endParaRPr>
          </a:p>
        </p:txBody>
      </p:sp>
      <p:sp>
        <p:nvSpPr>
          <p:cNvPr id="8" name="Rectangle 7"/>
          <p:cNvSpPr/>
          <p:nvPr/>
        </p:nvSpPr>
        <p:spPr>
          <a:xfrm>
            <a:off x="635329" y="1254095"/>
            <a:ext cx="3049641" cy="4247317"/>
          </a:xfrm>
          <a:prstGeom prst="rect">
            <a:avLst/>
          </a:prstGeom>
        </p:spPr>
        <p:txBody>
          <a:bodyPr wrap="square">
            <a:spAutoFit/>
          </a:bodyPr>
          <a:lstStyle/>
          <a:p>
            <a:r>
              <a:rPr lang="en-GB" b="1" dirty="0" err="1">
                <a:solidFill>
                  <a:srgbClr val="D78643"/>
                </a:solidFill>
                <a:latin typeface="Quicksand" panose="020B0604020202020204" charset="0"/>
              </a:rPr>
              <a:t>Heddiw</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mae</a:t>
            </a:r>
            <a:r>
              <a:rPr lang="en-GB" b="1" dirty="0">
                <a:solidFill>
                  <a:srgbClr val="D78643"/>
                </a:solidFill>
                <a:latin typeface="Quicksand" panose="020B0604020202020204" charset="0"/>
              </a:rPr>
              <a:t> Plas Newydd </a:t>
            </a:r>
            <a:r>
              <a:rPr lang="en-GB" b="1" dirty="0" err="1">
                <a:solidFill>
                  <a:srgbClr val="D78643"/>
                </a:solidFill>
                <a:latin typeface="Quicksand" panose="020B0604020202020204" charset="0"/>
              </a:rPr>
              <a:t>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berchen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i</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Gyngor</a:t>
            </a:r>
            <a:r>
              <a:rPr lang="en-GB" b="1" dirty="0">
                <a:solidFill>
                  <a:srgbClr val="D78643"/>
                </a:solidFill>
                <a:latin typeface="Quicksand" panose="020B0604020202020204" charset="0"/>
              </a:rPr>
              <a:t> Sir </a:t>
            </a:r>
            <a:r>
              <a:rPr lang="en-GB" b="1" dirty="0" err="1">
                <a:solidFill>
                  <a:srgbClr val="D78643"/>
                </a:solidFill>
                <a:latin typeface="Quicksand" panose="020B0604020202020204" charset="0"/>
              </a:rPr>
              <a:t>Ddinbych</a:t>
            </a:r>
            <a:r>
              <a:rPr lang="en-GB" b="1" dirty="0">
                <a:solidFill>
                  <a:srgbClr val="D78643"/>
                </a:solidFill>
                <a:latin typeface="Quicksand" panose="020B0604020202020204" charset="0"/>
              </a:rPr>
              <a:t> ac </a:t>
            </a:r>
            <a:r>
              <a:rPr lang="en-GB" b="1" dirty="0" err="1">
                <a:solidFill>
                  <a:srgbClr val="D78643"/>
                </a:solidFill>
                <a:latin typeface="Quicksand" panose="020B0604020202020204" charset="0"/>
              </a:rPr>
              <a:t>mae’n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amgueddfa</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gyhoeddus</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sydd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dehongli</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bywydau’r</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Merched</a:t>
            </a:r>
            <a:r>
              <a:rPr lang="en-GB" b="1" dirty="0">
                <a:solidFill>
                  <a:srgbClr val="D78643"/>
                </a:solidFill>
                <a:latin typeface="Quicksand" panose="020B0604020202020204" charset="0"/>
              </a:rPr>
              <a:t>. </a:t>
            </a:r>
            <a:endParaRPr lang="en-GB" b="1" dirty="0" smtClean="0">
              <a:solidFill>
                <a:srgbClr val="D78643"/>
              </a:solidFill>
              <a:latin typeface="Quicksand" panose="020B0604020202020204" charset="0"/>
            </a:endParaRPr>
          </a:p>
          <a:p>
            <a:endParaRPr lang="en-GB" b="1" dirty="0">
              <a:solidFill>
                <a:srgbClr val="D78643"/>
              </a:solidFill>
              <a:latin typeface="Quicksand" panose="020B0604020202020204" charset="0"/>
            </a:endParaRPr>
          </a:p>
          <a:p>
            <a:r>
              <a:rPr lang="en-GB" dirty="0" err="1">
                <a:solidFill>
                  <a:srgbClr val="4E6A84"/>
                </a:solidFill>
                <a:latin typeface="Quicksand" panose="020B0604020202020204" charset="0"/>
              </a:rPr>
              <a:t>Mae’r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tu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mewn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wedi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cael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adfer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i’r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hyn</a:t>
            </a:r>
            <a:r>
              <a:rPr lang="en-GB" dirty="0">
                <a:solidFill>
                  <a:srgbClr val="4E6A84"/>
                </a:solidFill>
                <a:latin typeface="Quicksand" panose="020B0604020202020204" charset="0"/>
              </a:rPr>
              <a:t> y </a:t>
            </a:r>
            <a:r>
              <a:rPr lang="en-GB" dirty="0" err="1">
                <a:solidFill>
                  <a:srgbClr val="4E6A84"/>
                </a:solidFill>
                <a:latin typeface="Quicksand" panose="020B0604020202020204" charset="0"/>
              </a:rPr>
              <a:t>gallai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fod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yng</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nghyfnod</a:t>
            </a:r>
            <a:r>
              <a:rPr lang="en-GB" dirty="0">
                <a:solidFill>
                  <a:srgbClr val="4E6A84"/>
                </a:solidFill>
                <a:latin typeface="Quicksand" panose="020B0604020202020204" charset="0"/>
              </a:rPr>
              <a:t> y </a:t>
            </a:r>
            <a:r>
              <a:rPr lang="en-GB" dirty="0" err="1">
                <a:solidFill>
                  <a:srgbClr val="4E6A84"/>
                </a:solidFill>
                <a:latin typeface="Quicksand" panose="020B0604020202020204" charset="0"/>
              </a:rPr>
              <a:t>Merched</a:t>
            </a:r>
            <a:r>
              <a:rPr lang="en-GB" dirty="0">
                <a:solidFill>
                  <a:srgbClr val="4E6A84"/>
                </a:solidFill>
                <a:latin typeface="Quicksand" panose="020B0604020202020204" charset="0"/>
              </a:rPr>
              <a:t>, ac </a:t>
            </a:r>
            <a:r>
              <a:rPr lang="en-GB" dirty="0" err="1">
                <a:solidFill>
                  <a:srgbClr val="4E6A84"/>
                </a:solidFill>
                <a:latin typeface="Quicksand" panose="020B0604020202020204" charset="0"/>
              </a:rPr>
              <a:t>mae’r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tu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allan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wedi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cael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ei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gadw</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gymaint</a:t>
            </a:r>
            <a:r>
              <a:rPr lang="en-GB" dirty="0">
                <a:solidFill>
                  <a:srgbClr val="4E6A84"/>
                </a:solidFill>
                <a:latin typeface="Quicksand" panose="020B0604020202020204" charset="0"/>
              </a:rPr>
              <a:t> â </a:t>
            </a:r>
            <a:r>
              <a:rPr lang="en-GB" dirty="0" err="1">
                <a:solidFill>
                  <a:srgbClr val="4E6A84"/>
                </a:solidFill>
                <a:latin typeface="Quicksand" panose="020B0604020202020204" charset="0"/>
              </a:rPr>
              <a:t>phosibl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cynnwys</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ychwanegiadau</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addurniadol</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hwyrach</a:t>
            </a:r>
            <a:r>
              <a:rPr lang="en-GB" dirty="0">
                <a:solidFill>
                  <a:srgbClr val="4E6A84"/>
                </a:solidFill>
                <a:latin typeface="Quicksand" panose="020B0604020202020204" charset="0"/>
              </a:rPr>
              <a:t>. </a:t>
            </a: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6979">
            <a:off x="3937078" y="1695503"/>
            <a:ext cx="5553285" cy="4432300"/>
          </a:xfrm>
          <a:prstGeom prst="roundRect">
            <a:avLst/>
          </a:prstGeom>
          <a:ln w="38100">
            <a:solidFill>
              <a:srgbClr val="FFD966"/>
            </a:solidFill>
          </a:ln>
        </p:spPr>
      </p:pic>
      <p:pic>
        <p:nvPicPr>
          <p:cNvPr id="2" name="Picture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1294062">
            <a:off x="8071205" y="508966"/>
            <a:ext cx="3505200" cy="4381500"/>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7377011" y="5316086"/>
            <a:ext cx="2989652"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a:t>
            </a:r>
            <a:r>
              <a:rPr lang="en-GB" sz="2000" dirty="0" err="1" smtClean="0">
                <a:solidFill>
                  <a:srgbClr val="4E6A84"/>
                </a:solidFill>
                <a:latin typeface="Fredoka One" panose="020B0604020202020204" charset="0"/>
              </a:rPr>
              <a:t>Heddiw</a:t>
            </a:r>
            <a:endParaRPr lang="en-GB" sz="2000" dirty="0">
              <a:solidFill>
                <a:srgbClr val="4E6A84"/>
              </a:solidFill>
              <a:latin typeface="Fredoka One" panose="020B0604020202020204" charset="0"/>
            </a:endParaRPr>
          </a:p>
        </p:txBody>
      </p:sp>
    </p:spTree>
    <p:extLst>
      <p:ext uri="{BB962C8B-B14F-4D97-AF65-F5344CB8AC3E}">
        <p14:creationId xmlns:p14="http://schemas.microsoft.com/office/powerpoint/2010/main" val="249017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grpSp>
        <p:nvGrpSpPr>
          <p:cNvPr id="4" name="Group 3"/>
          <p:cNvGrpSpPr/>
          <p:nvPr/>
        </p:nvGrpSpPr>
        <p:grpSpPr>
          <a:xfrm>
            <a:off x="622501" y="657955"/>
            <a:ext cx="5488361" cy="7154406"/>
            <a:chOff x="622502" y="657955"/>
            <a:chExt cx="4935810" cy="7154406"/>
          </a:xfrm>
        </p:grpSpPr>
        <p:grpSp>
          <p:nvGrpSpPr>
            <p:cNvPr id="8" name="Group 7">
              <a:extLst>
                <a:ext uri="{FF2B5EF4-FFF2-40B4-BE49-F238E27FC236}">
                  <a16:creationId xmlns:a16="http://schemas.microsoft.com/office/drawing/2014/main" id="{C2018A6C-E7DA-A04D-B019-AE58875BCFD4}"/>
                </a:ext>
              </a:extLst>
            </p:cNvPr>
            <p:cNvGrpSpPr/>
            <p:nvPr/>
          </p:nvGrpSpPr>
          <p:grpSpPr>
            <a:xfrm>
              <a:off x="622502" y="657955"/>
              <a:ext cx="4935810" cy="7154406"/>
              <a:chOff x="5122693" y="2939838"/>
              <a:chExt cx="3690496" cy="6593404"/>
            </a:xfrm>
          </p:grpSpPr>
          <p:pic>
            <p:nvPicPr>
              <p:cNvPr id="9" name="Graphic 11">
                <a:extLst>
                  <a:ext uri="{FF2B5EF4-FFF2-40B4-BE49-F238E27FC236}">
                    <a16:creationId xmlns:a16="http://schemas.microsoft.com/office/drawing/2014/main" id="{93DE2649-99BA-8047-8421-DFC4AAB77F0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flipH="1">
                <a:off x="5122693" y="2939838"/>
                <a:ext cx="3690496" cy="6593404"/>
              </a:xfrm>
              <a:prstGeom prst="rect">
                <a:avLst/>
              </a:prstGeom>
            </p:spPr>
          </p:pic>
          <p:sp>
            <p:nvSpPr>
              <p:cNvPr id="10" name="TextBox 9">
                <a:extLst>
                  <a:ext uri="{FF2B5EF4-FFF2-40B4-BE49-F238E27FC236}">
                    <a16:creationId xmlns:a16="http://schemas.microsoft.com/office/drawing/2014/main" id="{F9595D39-4F6C-EA45-9027-DC4783050CFC}"/>
                  </a:ext>
                </a:extLst>
              </p:cNvPr>
              <p:cNvSpPr txBox="1"/>
              <p:nvPr/>
            </p:nvSpPr>
            <p:spPr>
              <a:xfrm>
                <a:off x="5526775" y="4400633"/>
                <a:ext cx="3027919" cy="3999363"/>
              </a:xfrm>
              <a:prstGeom prst="rect">
                <a:avLst/>
              </a:prstGeom>
              <a:noFill/>
            </p:spPr>
            <p:txBody>
              <a:bodyPr wrap="square" rtlCol="0">
                <a:spAutoFit/>
              </a:bodyPr>
              <a:lstStyle/>
              <a:p>
                <a:r>
                  <a:rPr lang="en-GB" sz="2000" dirty="0" err="1">
                    <a:solidFill>
                      <a:srgbClr val="FFFFFF"/>
                    </a:solidFill>
                    <a:latin typeface="Fredoka One" panose="020B0604020202020204" charset="0"/>
                  </a:rPr>
                  <a:t>Edrychwch</a:t>
                </a:r>
                <a:r>
                  <a:rPr lang="en-GB" sz="2000" dirty="0">
                    <a:solidFill>
                      <a:srgbClr val="FFFFFF"/>
                    </a:solidFill>
                    <a:latin typeface="Fredoka One" panose="020B0604020202020204" charset="0"/>
                  </a:rPr>
                  <a:t> </a:t>
                </a:r>
                <a:r>
                  <a:rPr lang="en-GB" sz="2000" dirty="0" err="1">
                    <a:solidFill>
                      <a:srgbClr val="FFFFFF"/>
                    </a:solidFill>
                    <a:latin typeface="Fredoka One" panose="020B0604020202020204" charset="0"/>
                  </a:rPr>
                  <a:t>ar</a:t>
                </a:r>
                <a:r>
                  <a:rPr lang="en-GB" sz="2000" dirty="0">
                    <a:solidFill>
                      <a:srgbClr val="FFFFFF"/>
                    </a:solidFill>
                    <a:latin typeface="Fredoka One" panose="020B0604020202020204" charset="0"/>
                  </a:rPr>
                  <a:t> </a:t>
                </a:r>
                <a:r>
                  <a:rPr lang="en-GB" sz="2000" dirty="0" err="1">
                    <a:solidFill>
                      <a:srgbClr val="FFFFFF"/>
                    </a:solidFill>
                    <a:latin typeface="Fredoka One" panose="020B0604020202020204" charset="0"/>
                  </a:rPr>
                  <a:t>yr</a:t>
                </a:r>
                <a:r>
                  <a:rPr lang="en-GB" sz="2000" dirty="0">
                    <a:solidFill>
                      <a:srgbClr val="FFFFFF"/>
                    </a:solidFill>
                    <a:latin typeface="Fredoka One" panose="020B0604020202020204" charset="0"/>
                  </a:rPr>
                  <a:t> </a:t>
                </a:r>
                <a:r>
                  <a:rPr lang="en-GB" sz="2000" dirty="0" err="1">
                    <a:solidFill>
                      <a:srgbClr val="FFFFFF"/>
                    </a:solidFill>
                    <a:latin typeface="Fredoka One" panose="020B0604020202020204" charset="0"/>
                  </a:rPr>
                  <a:t>amserlen</a:t>
                </a:r>
                <a:r>
                  <a:rPr lang="en-GB" sz="2000" dirty="0">
                    <a:solidFill>
                      <a:srgbClr val="FFFFFF"/>
                    </a:solidFill>
                    <a:latin typeface="Fredoka One" panose="020B0604020202020204" charset="0"/>
                  </a:rPr>
                  <a:t> </a:t>
                </a:r>
                <a:r>
                  <a:rPr lang="en-GB" sz="2000" dirty="0" err="1">
                    <a:solidFill>
                      <a:srgbClr val="FFFFFF"/>
                    </a:solidFill>
                    <a:latin typeface="Fredoka One" panose="020B0604020202020204" charset="0"/>
                  </a:rPr>
                  <a:t>a’r</a:t>
                </a:r>
                <a:r>
                  <a:rPr lang="en-GB" sz="2000" dirty="0">
                    <a:solidFill>
                      <a:srgbClr val="FFFFFF"/>
                    </a:solidFill>
                    <a:latin typeface="Fredoka One" panose="020B0604020202020204" charset="0"/>
                  </a:rPr>
                  <a:t> </a:t>
                </a:r>
                <a:r>
                  <a:rPr lang="en-GB" sz="2000" dirty="0" err="1">
                    <a:solidFill>
                      <a:srgbClr val="FFFFFF"/>
                    </a:solidFill>
                    <a:latin typeface="Fredoka One" panose="020B0604020202020204" charset="0"/>
                  </a:rPr>
                  <a:t>lluniau</a:t>
                </a:r>
                <a:r>
                  <a:rPr lang="en-GB" sz="2000" dirty="0">
                    <a:solidFill>
                      <a:srgbClr val="FFFFFF"/>
                    </a:solidFill>
                    <a:latin typeface="Fredoka One" panose="020B0604020202020204" charset="0"/>
                  </a:rPr>
                  <a:t> o Blas Newydd o 1780 </a:t>
                </a:r>
                <a:r>
                  <a:rPr lang="en-GB" sz="2000" dirty="0" err="1">
                    <a:solidFill>
                      <a:srgbClr val="FFFFFF"/>
                    </a:solidFill>
                    <a:latin typeface="Fredoka One" panose="020B0604020202020204" charset="0"/>
                  </a:rPr>
                  <a:t>hyd</a:t>
                </a:r>
                <a:r>
                  <a:rPr lang="en-GB" sz="2000" dirty="0">
                    <a:solidFill>
                      <a:srgbClr val="FFFFFF"/>
                    </a:solidFill>
                    <a:latin typeface="Fredoka One" panose="020B0604020202020204" charset="0"/>
                  </a:rPr>
                  <a:t> at </a:t>
                </a:r>
                <a:r>
                  <a:rPr lang="en-GB" sz="2000" dirty="0" err="1">
                    <a:solidFill>
                      <a:srgbClr val="FFFFFF"/>
                    </a:solidFill>
                    <a:latin typeface="Fredoka One" panose="020B0604020202020204" charset="0"/>
                  </a:rPr>
                  <a:t>heddiw</a:t>
                </a:r>
                <a:r>
                  <a:rPr lang="en-GB" sz="2000" dirty="0">
                    <a:solidFill>
                      <a:srgbClr val="FFFFFF"/>
                    </a:solidFill>
                    <a:latin typeface="Fredoka One" panose="020B0604020202020204" charset="0"/>
                  </a:rPr>
                  <a:t>. </a:t>
                </a:r>
                <a:endParaRPr lang="en-GB" sz="2000" dirty="0" smtClean="0">
                  <a:solidFill>
                    <a:srgbClr val="FFFFFF"/>
                  </a:solidFill>
                  <a:latin typeface="Fredoka One" panose="020B0604020202020204" charset="0"/>
                </a:endParaRPr>
              </a:p>
              <a:p>
                <a:endParaRPr lang="en-GB" dirty="0">
                  <a:solidFill>
                    <a:srgbClr val="FFFFFF"/>
                  </a:solidFill>
                  <a:latin typeface="Quicksand" panose="020B0604020202020204" charset="0"/>
                </a:endParaRPr>
              </a:p>
              <a:p>
                <a:r>
                  <a:rPr lang="en-GB" dirty="0" err="1">
                    <a:solidFill>
                      <a:srgbClr val="FFFFFF"/>
                    </a:solidFill>
                    <a:latin typeface="Quicksand" panose="020B0604020202020204" charset="0"/>
                  </a:rPr>
                  <a:t>Trafodwch</a:t>
                </a:r>
                <a:r>
                  <a:rPr lang="en-GB" dirty="0">
                    <a:solidFill>
                      <a:srgbClr val="FFFFFF"/>
                    </a:solidFill>
                    <a:latin typeface="Quicksand" panose="020B0604020202020204" charset="0"/>
                  </a:rPr>
                  <a:t> y </a:t>
                </a:r>
                <a:r>
                  <a:rPr lang="en-GB" dirty="0" err="1">
                    <a:solidFill>
                      <a:srgbClr val="FFFFFF"/>
                    </a:solidFill>
                    <a:latin typeface="Quicksand" panose="020B0604020202020204" charset="0"/>
                  </a:rPr>
                  <a:t>cwestiynau</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yma</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gyda</a:t>
                </a:r>
                <a:r>
                  <a:rPr lang="en-GB" dirty="0">
                    <a:solidFill>
                      <a:srgbClr val="FFFFFF"/>
                    </a:solidFill>
                    <a:latin typeface="Quicksand" panose="020B0604020202020204" charset="0"/>
                  </a:rPr>
                  <a:t> </a:t>
                </a:r>
                <a:r>
                  <a:rPr lang="en-GB" dirty="0" err="1">
                    <a:solidFill>
                      <a:srgbClr val="FFFFFF"/>
                    </a:solidFill>
                    <a:latin typeface="Quicksand" panose="020B0604020202020204" charset="0"/>
                  </a:rPr>
                  <a:t>phartner</a:t>
                </a:r>
                <a:r>
                  <a:rPr lang="en-GB" dirty="0" smtClean="0">
                    <a:solidFill>
                      <a:srgbClr val="FFFFFF"/>
                    </a:solidFill>
                    <a:latin typeface="Quicksand" panose="020B0604020202020204" charset="0"/>
                  </a:rPr>
                  <a:t>:</a:t>
                </a:r>
              </a:p>
              <a:p>
                <a:r>
                  <a:rPr lang="en-GB" dirty="0" smtClean="0">
                    <a:solidFill>
                      <a:srgbClr val="FFFFFF"/>
                    </a:solidFill>
                    <a:latin typeface="Quicksand" panose="020B0604020202020204" charset="0"/>
                  </a:rPr>
                  <a:t> </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cy-GB" dirty="0">
                    <a:solidFill>
                      <a:srgbClr val="FFFFFF"/>
                    </a:solidFill>
                    <a:latin typeface="Quicksand" panose="020B0604020202020204" charset="0"/>
                  </a:rPr>
                  <a:t>Pa steil o dŷ ydych chi’n ei ffafrio, syml neu gywrain.</a:t>
                </a:r>
              </a:p>
              <a:p>
                <a:pPr marL="285750" indent="-285750">
                  <a:buFont typeface="Arial" panose="020B0604020202020204" pitchFamily="34" charset="0"/>
                  <a:buChar char="•"/>
                </a:pPr>
                <a:r>
                  <a:rPr lang="cy-GB" dirty="0">
                    <a:solidFill>
                      <a:srgbClr val="FFFFFF"/>
                    </a:solidFill>
                    <a:latin typeface="Quicksand" panose="020B0604020202020204" charset="0"/>
                  </a:rPr>
                  <a:t>Pam ydych chi’n meddwl fod pobl eisiau newid y tŷ?  </a:t>
                </a:r>
              </a:p>
              <a:p>
                <a:pPr marL="285750" indent="-285750">
                  <a:buFont typeface="Arial" panose="020B0604020202020204" pitchFamily="34" charset="0"/>
                  <a:buChar char="•"/>
                </a:pPr>
                <a:r>
                  <a:rPr lang="cy-GB" dirty="0">
                    <a:solidFill>
                      <a:srgbClr val="FFFFFF"/>
                    </a:solidFill>
                    <a:latin typeface="Quicksand" panose="020B0604020202020204" charset="0"/>
                  </a:rPr>
                  <a:t>Ydych chi’n meddwl y bydd y perchnogion presennol (Cyngor Sir Ddinbych) yn newid y tŷ fel y mae perchnogion blaenorol wedi gwneud? </a:t>
                </a:r>
                <a:endParaRPr lang="en-GB" dirty="0">
                  <a:solidFill>
                    <a:srgbClr val="FFFFFF"/>
                  </a:solidFill>
                  <a:latin typeface="Quicksand" panose="020B0604020202020204" charset="0"/>
                </a:endParaRPr>
              </a:p>
            </p:txBody>
          </p:sp>
        </p:grpSp>
        <p:sp>
          <p:nvSpPr>
            <p:cNvPr id="2" name="Rectangle 1"/>
            <p:cNvSpPr/>
            <p:nvPr/>
          </p:nvSpPr>
          <p:spPr>
            <a:xfrm>
              <a:off x="1162938" y="1394039"/>
              <a:ext cx="3606568" cy="706347"/>
            </a:xfrm>
            <a:prstGeom prst="rect">
              <a:avLst/>
            </a:prstGeom>
          </p:spPr>
          <p:txBody>
            <a:bodyPr wrap="square">
              <a:spAutoFit/>
            </a:bodyPr>
            <a:lstStyle/>
            <a:p>
              <a:pPr>
                <a:lnSpc>
                  <a:spcPct val="107000"/>
                </a:lnSpc>
                <a:spcAft>
                  <a:spcPts val="800"/>
                </a:spcAft>
              </a:pPr>
              <a:r>
                <a:rPr lang="en-GB" sz="4000" dirty="0" err="1" smtClean="0">
                  <a:solidFill>
                    <a:srgbClr val="FFFFFF"/>
                  </a:solidFill>
                  <a:latin typeface="Fredoka One" panose="02000000000000000000" pitchFamily="2" charset="77"/>
                </a:rPr>
                <a:t>Tasg</a:t>
              </a:r>
              <a:endParaRPr lang="en-GB" sz="4000" dirty="0">
                <a:solidFill>
                  <a:srgbClr val="FFFFFF"/>
                </a:solidFill>
                <a:latin typeface="Fredoka One" panose="02000000000000000000" pitchFamily="2" charset="77"/>
              </a:endParaRPr>
            </a:p>
          </p:txBody>
        </p:sp>
      </p:grpSp>
      <p:pic>
        <p:nvPicPr>
          <p:cNvPr id="6" name="Picture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563114" y="657955"/>
            <a:ext cx="4318429" cy="5763028"/>
          </a:xfrm>
          <a:prstGeom prst="roundRect">
            <a:avLst/>
          </a:prstGeom>
          <a:ln w="38100">
            <a:solidFill>
              <a:srgbClr val="FFD966"/>
            </a:solidFill>
          </a:ln>
        </p:spPr>
      </p:pic>
      <p:pic>
        <p:nvPicPr>
          <p:cNvPr id="15" name="Picture 14"/>
          <p:cNvPicPr>
            <a:picLocks noChangeAspect="1"/>
          </p:cNvPicPr>
          <p:nvPr/>
        </p:nvPicPr>
        <p:blipFill rotWithShape="1">
          <a:blip r:embed="rId11" cstate="email">
            <a:extLst>
              <a:ext uri="{BEBA8EAE-BF5A-486C-A8C5-ECC9F3942E4B}">
                <a14:imgProps xmlns:a14="http://schemas.microsoft.com/office/drawing/2010/main">
                  <a14:imgLayer r:embed="rId12">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9691803" y="-279400"/>
            <a:ext cx="3337930" cy="8829717"/>
          </a:xfrm>
          <a:prstGeom prst="rect">
            <a:avLst/>
          </a:prstGeom>
        </p:spPr>
      </p:pic>
    </p:spTree>
    <p:extLst>
      <p:ext uri="{BB962C8B-B14F-4D97-AF65-F5344CB8AC3E}">
        <p14:creationId xmlns:p14="http://schemas.microsoft.com/office/powerpoint/2010/main" val="273201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49622</TotalTime>
  <Words>1723</Words>
  <Application>Microsoft Office PowerPoint</Application>
  <PresentationFormat>Widescreen</PresentationFormat>
  <Paragraphs>207</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Fredoka One</vt:lpstr>
      <vt:lpstr>Quicksand</vt:lpstr>
      <vt:lpstr>Arial</vt:lpstr>
      <vt:lpstr>Calibri Light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BUCKINGHAM Matt</dc:creator>
  <cp:lastModifiedBy>Jillian Howe</cp:lastModifiedBy>
  <cp:revision>498</cp:revision>
  <dcterms:created xsi:type="dcterms:W3CDTF">2021-04-09T09:19:43Z</dcterms:created>
  <dcterms:modified xsi:type="dcterms:W3CDTF">2025-01-21T14:40:13Z</dcterms:modified>
</cp:coreProperties>
</file>